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5.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8.xml" ContentType="application/vnd.openxmlformats-officedocument.presentationml.notesSlide+xml"/>
  <Override PartName="/ppt/tags/tag177.xml" ContentType="application/vnd.openxmlformats-officedocument.presentationml.tags+xml"/>
  <Override PartName="/ppt/notesSlides/notesSlide9.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10.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6" r:id="rId2"/>
  </p:sldMasterIdLst>
  <p:notesMasterIdLst>
    <p:notesMasterId r:id="rId30"/>
  </p:notesMasterIdLst>
  <p:handoutMasterIdLst>
    <p:handoutMasterId r:id="rId31"/>
  </p:handoutMasterIdLst>
  <p:sldIdLst>
    <p:sldId id="1858" r:id="rId3"/>
    <p:sldId id="1859" r:id="rId4"/>
    <p:sldId id="1860" r:id="rId5"/>
    <p:sldId id="1911" r:id="rId6"/>
    <p:sldId id="1912" r:id="rId7"/>
    <p:sldId id="1913" r:id="rId8"/>
    <p:sldId id="1915" r:id="rId9"/>
    <p:sldId id="1922" r:id="rId10"/>
    <p:sldId id="1918" r:id="rId11"/>
    <p:sldId id="1916" r:id="rId12"/>
    <p:sldId id="1919" r:id="rId13"/>
    <p:sldId id="1920" r:id="rId14"/>
    <p:sldId id="1937" r:id="rId15"/>
    <p:sldId id="1921" r:id="rId16"/>
    <p:sldId id="1923" r:id="rId17"/>
    <p:sldId id="1924" r:id="rId18"/>
    <p:sldId id="1925" r:id="rId19"/>
    <p:sldId id="1926" r:id="rId20"/>
    <p:sldId id="1928" r:id="rId21"/>
    <p:sldId id="1929" r:id="rId22"/>
    <p:sldId id="1885" r:id="rId23"/>
    <p:sldId id="1930" r:id="rId24"/>
    <p:sldId id="1931" r:id="rId25"/>
    <p:sldId id="1932" r:id="rId26"/>
    <p:sldId id="1934" r:id="rId27"/>
    <p:sldId id="1936" r:id="rId28"/>
    <p:sldId id="1884"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AC4"/>
    <a:srgbClr val="1784F9"/>
    <a:srgbClr val="215B93"/>
    <a:srgbClr val="FEDB35"/>
    <a:srgbClr val="E50012"/>
    <a:srgbClr val="ECEFF4"/>
    <a:srgbClr val="2B2F3B"/>
    <a:srgbClr val="A20000"/>
    <a:srgbClr val="A400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3" autoAdjust="0"/>
    <p:restoredTop sz="83841" autoAdjust="0"/>
  </p:normalViewPr>
  <p:slideViewPr>
    <p:cSldViewPr snapToGrid="0">
      <p:cViewPr varScale="1">
        <p:scale>
          <a:sx n="133" d="100"/>
          <a:sy n="133" d="100"/>
        </p:scale>
        <p:origin x="1404" y="120"/>
      </p:cViewPr>
      <p:guideLst/>
    </p:cSldViewPr>
  </p:slideViewPr>
  <p:notesTextViewPr>
    <p:cViewPr>
      <p:scale>
        <a:sx n="3" d="2"/>
        <a:sy n="3" d="2"/>
      </p:scale>
      <p:origin x="0" y="0"/>
    </p:cViewPr>
  </p:notesTextViewPr>
  <p:sorterViewPr>
    <p:cViewPr>
      <p:scale>
        <a:sx n="66" d="100"/>
        <a:sy n="66" d="100"/>
      </p:scale>
      <p:origin x="0" y="-366"/>
    </p:cViewPr>
  </p:sorterViewPr>
  <p:notesViewPr>
    <p:cSldViewPr snapToGrid="0">
      <p:cViewPr varScale="1">
        <p:scale>
          <a:sx n="120" d="100"/>
          <a:sy n="120" d="100"/>
        </p:scale>
        <p:origin x="5040"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2024/11/13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生物特征技术常用特征</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94937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t>[18] R. Hadsell, S. Chopra, and Y. LeCun, “Dimensionality reduction by learning an invariant mapping,” </a:t>
            </a:r>
            <a:r>
              <a:rPr lang="en-US" altLang="zh-CN" sz="1200" i="1" dirty="0"/>
              <a:t>in Proceedings of the IEEE Computer Society Conference on Computer Vision and Pattern Recognition (CVPR)</a:t>
            </a:r>
            <a:r>
              <a:rPr lang="en-US" altLang="zh-CN" sz="1200" dirty="0"/>
              <a:t>, pp. 1735–1742, 2006.</a:t>
            </a:r>
          </a:p>
          <a:p>
            <a:pPr>
              <a:lnSpc>
                <a:spcPct val="150000"/>
              </a:lnSpc>
            </a:pPr>
            <a:r>
              <a:rPr lang="en-US" altLang="zh-CN" sz="1200" dirty="0"/>
              <a:t>[19] X. Lu, L. Huang, and F. Yin, “Cut and Compare: End-to-End Offline Signature Verification Network</a:t>
            </a:r>
            <a:r>
              <a:rPr lang="en-US" altLang="zh-CN" sz="1200" i="1" dirty="0"/>
              <a:t>,” in Proceedings of the 25th International Conference on Pattern Recognition (ICPR)</a:t>
            </a:r>
            <a:r>
              <a:rPr lang="en-US" altLang="zh-CN" sz="1200" dirty="0"/>
              <a:t>, pp.176–183, 2021.</a:t>
            </a:r>
          </a:p>
          <a:p>
            <a:pPr>
              <a:lnSpc>
                <a:spcPct val="150000"/>
              </a:lnSpc>
            </a:pPr>
            <a:r>
              <a:rPr lang="en-US" altLang="zh-CN" sz="1200" dirty="0"/>
              <a:t>[20] T.-Y. Lin, P. Goyal, R. </a:t>
            </a:r>
            <a:r>
              <a:rPr lang="en-US" altLang="zh-CN" sz="1200" dirty="0" err="1"/>
              <a:t>Girshick</a:t>
            </a:r>
            <a:r>
              <a:rPr lang="en-US" altLang="zh-CN" sz="1200" dirty="0"/>
              <a:t>, K. He, and P. </a:t>
            </a:r>
            <a:r>
              <a:rPr lang="en-US" altLang="zh-CN" sz="1200" dirty="0" err="1"/>
              <a:t>Dollár</a:t>
            </a:r>
            <a:r>
              <a:rPr lang="en-US" altLang="zh-CN" sz="1200" dirty="0"/>
              <a:t>, “Focal Loss for Dense Object Detection,” </a:t>
            </a:r>
            <a:r>
              <a:rPr lang="en-US" altLang="zh-CN" sz="1200" i="1" dirty="0"/>
              <a:t>IEEE Transactions on Pattern Analysis and Machine Intelligence</a:t>
            </a:r>
            <a:r>
              <a:rPr lang="en-US" altLang="zh-CN" sz="1200" dirty="0"/>
              <a:t>, vol. 42, no. 2, pp. 318–327, 2020.</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115144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识别和验证</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50454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离线和在线区别</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94689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t>研究动机</a:t>
            </a:r>
            <a:endParaRPr lang="en-US" altLang="zh-CN" sz="900" dirty="0"/>
          </a:p>
          <a:p>
            <a:r>
              <a:rPr lang="zh-CN" altLang="en-US" sz="900" dirty="0"/>
              <a:t>传统机器学习算法的准确率及其依赖人工设计的特征，而人工设计特征需要针对不同的数据样本定制特征值处理方法。</a:t>
            </a:r>
            <a:endParaRPr lang="en-US" altLang="zh-CN" sz="900" dirty="0"/>
          </a:p>
          <a:p>
            <a:r>
              <a:rPr lang="zh-CN" altLang="en-US" sz="900" dirty="0"/>
              <a:t>在离线手写签名验证中分为两种任务，需要针对两种任务再重新设计特种以用于验证。</a:t>
            </a:r>
            <a:endParaRPr lang="en-US" altLang="zh-CN" sz="9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27019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研究意义</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374556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dirty="0"/>
              <a:t>1. </a:t>
            </a:r>
            <a:r>
              <a:rPr lang="zh-CN" altLang="en-US" sz="900" b="1" dirty="0"/>
              <a:t>早期基于特征的模板匹配方法 </a:t>
            </a:r>
            <a:r>
              <a:rPr lang="en-US" altLang="zh-CN" sz="900" b="1" dirty="0"/>
              <a:t>(1980</a:t>
            </a:r>
            <a:r>
              <a:rPr lang="zh-CN" altLang="en-US" sz="900" b="1" dirty="0"/>
              <a:t>年代 </a:t>
            </a:r>
            <a:r>
              <a:rPr lang="en-US" altLang="zh-CN" sz="900" b="1" dirty="0"/>
              <a:t>- 1990</a:t>
            </a:r>
            <a:r>
              <a:rPr lang="zh-CN" altLang="en-US" sz="900" b="1" dirty="0"/>
              <a:t>年代初</a:t>
            </a:r>
            <a:r>
              <a:rPr lang="en-US" altLang="zh-CN" sz="900" b="1" dirty="0"/>
              <a:t>)</a:t>
            </a:r>
          </a:p>
          <a:p>
            <a:pPr>
              <a:buFont typeface="Arial" panose="020B0604020202020204" pitchFamily="34" charset="0"/>
              <a:buChar char="•"/>
            </a:pPr>
            <a:r>
              <a:rPr lang="en-US" altLang="zh-CN" sz="900" b="1" dirty="0"/>
              <a:t>1989</a:t>
            </a:r>
            <a:r>
              <a:rPr lang="zh-CN" altLang="en-US" sz="900" b="1" dirty="0"/>
              <a:t>年</a:t>
            </a:r>
            <a:r>
              <a:rPr lang="zh-CN" altLang="en-US" sz="900" dirty="0"/>
              <a:t>：</a:t>
            </a:r>
            <a:r>
              <a:rPr lang="en-US" altLang="zh-CN" sz="900" dirty="0"/>
              <a:t>Plamondon, R.,</a:t>
            </a:r>
            <a:r>
              <a:rPr lang="zh-CN" altLang="en-US" sz="900" dirty="0"/>
              <a:t>和</a:t>
            </a:r>
            <a:r>
              <a:rPr lang="en-US" altLang="zh-CN" sz="900" dirty="0"/>
              <a:t>Parizeau, M. </a:t>
            </a:r>
            <a:r>
              <a:rPr lang="zh-CN" altLang="en-US" sz="900" dirty="0"/>
              <a:t>提出了一种基于几何特征的手写签名验证方法。他们在论文</a:t>
            </a:r>
            <a:r>
              <a:rPr lang="en-US" altLang="zh-CN" sz="900" dirty="0"/>
              <a:t>《A Signature Verification System Using Dynamic Features》</a:t>
            </a:r>
            <a:r>
              <a:rPr lang="zh-CN" altLang="en-US" sz="900" dirty="0"/>
              <a:t>中研究了基于几何特征和欧几里得距离的验证方法。这些早期方法关注于签名的整体形状、笔画粗细和斜度等基本特征。</a:t>
            </a:r>
          </a:p>
          <a:p>
            <a:pPr>
              <a:buFont typeface="Arial" panose="020B0604020202020204" pitchFamily="34" charset="0"/>
              <a:buChar char="•"/>
            </a:pPr>
            <a:r>
              <a:rPr lang="en-US" altLang="zh-CN" sz="900" b="1" dirty="0"/>
              <a:t>1991</a:t>
            </a:r>
            <a:r>
              <a:rPr lang="zh-CN" altLang="en-US" sz="900" b="1" dirty="0"/>
              <a:t>年</a:t>
            </a:r>
            <a:r>
              <a:rPr lang="zh-CN" altLang="en-US" sz="900" dirty="0"/>
              <a:t>：</a:t>
            </a:r>
            <a:r>
              <a:rPr lang="en-US" altLang="zh-CN" sz="900" dirty="0"/>
              <a:t>Kashi, R.,</a:t>
            </a:r>
            <a:r>
              <a:rPr lang="zh-CN" altLang="en-US" sz="900" dirty="0"/>
              <a:t>和</a:t>
            </a:r>
            <a:r>
              <a:rPr lang="en-US" altLang="zh-CN" sz="900" dirty="0"/>
              <a:t>Davidson, M. </a:t>
            </a:r>
            <a:r>
              <a:rPr lang="zh-CN" altLang="en-US" sz="900" dirty="0"/>
              <a:t>在</a:t>
            </a:r>
            <a:r>
              <a:rPr lang="en-US" altLang="zh-CN" sz="900" dirty="0"/>
              <a:t>《Signature verification through shape matching》</a:t>
            </a:r>
            <a:r>
              <a:rPr lang="zh-CN" altLang="en-US" sz="900" dirty="0"/>
              <a:t>中提出了一种基于形状匹配的手写签名验证方法。该方法主要通过比较签名的几何特征来实现签名的匹配。</a:t>
            </a:r>
          </a:p>
          <a:p>
            <a:r>
              <a:rPr lang="en-US" altLang="zh-CN" sz="900" b="1" dirty="0"/>
              <a:t>2. </a:t>
            </a:r>
            <a:r>
              <a:rPr lang="zh-CN" altLang="en-US" sz="900" b="1" dirty="0"/>
              <a:t>结构特征与纹理分析方法 </a:t>
            </a:r>
            <a:r>
              <a:rPr lang="en-US" altLang="zh-CN" sz="900" b="1" dirty="0"/>
              <a:t>(1990</a:t>
            </a:r>
            <a:r>
              <a:rPr lang="zh-CN" altLang="en-US" sz="900" b="1" dirty="0"/>
              <a:t>年代 </a:t>
            </a:r>
            <a:r>
              <a:rPr lang="en-US" altLang="zh-CN" sz="900" b="1" dirty="0"/>
              <a:t>- 2000</a:t>
            </a:r>
            <a:r>
              <a:rPr lang="zh-CN" altLang="en-US" sz="900" b="1" dirty="0"/>
              <a:t>年代初</a:t>
            </a:r>
            <a:r>
              <a:rPr lang="en-US" altLang="zh-CN" sz="900" b="1" dirty="0"/>
              <a:t>)</a:t>
            </a:r>
          </a:p>
          <a:p>
            <a:pPr>
              <a:buFont typeface="Arial" panose="020B0604020202020204" pitchFamily="34" charset="0"/>
              <a:buChar char="•"/>
            </a:pPr>
            <a:r>
              <a:rPr lang="en-US" altLang="zh-CN" sz="900" b="1" dirty="0"/>
              <a:t>1997</a:t>
            </a:r>
            <a:r>
              <a:rPr lang="zh-CN" altLang="en-US" sz="900" b="1" dirty="0"/>
              <a:t>年</a:t>
            </a:r>
            <a:r>
              <a:rPr lang="zh-CN" altLang="en-US" sz="900" dirty="0"/>
              <a:t>：</a:t>
            </a:r>
            <a:r>
              <a:rPr lang="en-US" altLang="zh-CN" sz="900" dirty="0"/>
              <a:t>Justino, E.,</a:t>
            </a:r>
            <a:r>
              <a:rPr lang="zh-CN" altLang="en-US" sz="900" dirty="0"/>
              <a:t>和</a:t>
            </a:r>
            <a:r>
              <a:rPr lang="en-US" altLang="zh-CN" sz="900" dirty="0" err="1"/>
              <a:t>Bortolozzi</a:t>
            </a:r>
            <a:r>
              <a:rPr lang="en-US" altLang="zh-CN" sz="900" dirty="0"/>
              <a:t>, F. </a:t>
            </a:r>
            <a:r>
              <a:rPr lang="zh-CN" altLang="en-US" sz="900" dirty="0"/>
              <a:t>在论文</a:t>
            </a:r>
            <a:r>
              <a:rPr lang="en-US" altLang="zh-CN" sz="900" dirty="0"/>
              <a:t>《A comparison of SVM and HMM classifiers in offline signature verification》</a:t>
            </a:r>
            <a:r>
              <a:rPr lang="zh-CN" altLang="en-US" sz="900" dirty="0"/>
              <a:t>中引入了隐马尔可夫模型（</a:t>
            </a:r>
            <a:r>
              <a:rPr lang="en-US" altLang="zh-CN" sz="900" dirty="0"/>
              <a:t>HMM</a:t>
            </a:r>
            <a:r>
              <a:rPr lang="zh-CN" altLang="en-US" sz="900" dirty="0"/>
              <a:t>）用于签名验证，利用签名的统计特征和结构特征进行匹配。</a:t>
            </a:r>
          </a:p>
          <a:p>
            <a:pPr>
              <a:buFont typeface="Arial" panose="020B0604020202020204" pitchFamily="34" charset="0"/>
              <a:buChar char="•"/>
            </a:pPr>
            <a:r>
              <a:rPr lang="en-US" altLang="zh-CN" sz="900" b="1" dirty="0"/>
              <a:t>1998</a:t>
            </a:r>
            <a:r>
              <a:rPr lang="zh-CN" altLang="en-US" sz="900" b="1" dirty="0"/>
              <a:t>年</a:t>
            </a:r>
            <a:r>
              <a:rPr lang="zh-CN" altLang="en-US" sz="900" dirty="0"/>
              <a:t>：</a:t>
            </a:r>
            <a:r>
              <a:rPr lang="en-US" altLang="zh-CN" sz="900" dirty="0"/>
              <a:t>Sabourin, R.,</a:t>
            </a:r>
            <a:r>
              <a:rPr lang="zh-CN" altLang="en-US" sz="900" dirty="0"/>
              <a:t>和</a:t>
            </a:r>
            <a:r>
              <a:rPr lang="en-US" altLang="zh-CN" sz="900" dirty="0"/>
              <a:t>Genest, M. </a:t>
            </a:r>
            <a:r>
              <a:rPr lang="zh-CN" altLang="en-US" sz="900" dirty="0"/>
              <a:t>提出了一种基于小波变换的签名验证方法，通过分解签名图像的频率特征，提高了验证系统对签名细节的感知能力。</a:t>
            </a:r>
          </a:p>
          <a:p>
            <a:r>
              <a:rPr lang="en-US" altLang="zh-CN" sz="900" b="1" dirty="0"/>
              <a:t>3. </a:t>
            </a:r>
            <a:r>
              <a:rPr lang="zh-CN" altLang="en-US" sz="900" b="1" dirty="0"/>
              <a:t>统计模型与机器学习方法 </a:t>
            </a:r>
            <a:r>
              <a:rPr lang="en-US" altLang="zh-CN" sz="900" b="1" dirty="0"/>
              <a:t>(2000</a:t>
            </a:r>
            <a:r>
              <a:rPr lang="zh-CN" altLang="en-US" sz="900" b="1" dirty="0"/>
              <a:t>年代 </a:t>
            </a:r>
            <a:r>
              <a:rPr lang="en-US" altLang="zh-CN" sz="900" b="1" dirty="0"/>
              <a:t>- 2010</a:t>
            </a:r>
            <a:r>
              <a:rPr lang="zh-CN" altLang="en-US" sz="900" b="1" dirty="0"/>
              <a:t>年代初</a:t>
            </a:r>
            <a:r>
              <a:rPr lang="en-US" altLang="zh-CN" sz="900" b="1" dirty="0"/>
              <a:t>)</a:t>
            </a:r>
          </a:p>
          <a:p>
            <a:pPr>
              <a:buFont typeface="Arial" panose="020B0604020202020204" pitchFamily="34" charset="0"/>
              <a:buChar char="•"/>
            </a:pPr>
            <a:r>
              <a:rPr lang="en-US" altLang="zh-CN" sz="900" b="1" dirty="0"/>
              <a:t>2000</a:t>
            </a:r>
            <a:r>
              <a:rPr lang="zh-CN" altLang="en-US" sz="900" b="1" dirty="0"/>
              <a:t>年</a:t>
            </a:r>
            <a:r>
              <a:rPr lang="zh-CN" altLang="en-US" sz="900" dirty="0"/>
              <a:t>：</a:t>
            </a:r>
            <a:r>
              <a:rPr lang="en-US" altLang="zh-CN" sz="900" dirty="0" err="1"/>
              <a:t>Coetzer</a:t>
            </a:r>
            <a:r>
              <a:rPr lang="en-US" altLang="zh-CN" sz="900" dirty="0"/>
              <a:t>, J.,</a:t>
            </a:r>
            <a:r>
              <a:rPr lang="zh-CN" altLang="en-US" sz="900" dirty="0"/>
              <a:t>和</a:t>
            </a:r>
            <a:r>
              <a:rPr lang="en-US" altLang="zh-CN" sz="900" dirty="0"/>
              <a:t>Conradie, A. </a:t>
            </a:r>
            <a:r>
              <a:rPr lang="zh-CN" altLang="en-US" sz="900" dirty="0"/>
              <a:t>在</a:t>
            </a:r>
            <a:r>
              <a:rPr lang="en-US" altLang="zh-CN" sz="900" dirty="0"/>
              <a:t>《Offline Signature Verification Using the Discrete Radon Transform and a Hidden Markov Model》</a:t>
            </a:r>
            <a:r>
              <a:rPr lang="zh-CN" altLang="en-US" sz="900" dirty="0"/>
              <a:t>中提出了使用离散</a:t>
            </a:r>
            <a:r>
              <a:rPr lang="en-US" altLang="zh-CN" sz="900" dirty="0"/>
              <a:t>Radon</a:t>
            </a:r>
            <a:r>
              <a:rPr lang="zh-CN" altLang="en-US" sz="900" dirty="0"/>
              <a:t>变换和隐马尔可夫模型（</a:t>
            </a:r>
            <a:r>
              <a:rPr lang="en-US" altLang="zh-CN" sz="900" dirty="0"/>
              <a:t>HMM</a:t>
            </a:r>
            <a:r>
              <a:rPr lang="zh-CN" altLang="en-US" sz="900" dirty="0"/>
              <a:t>）结合的方法，通过</a:t>
            </a:r>
            <a:r>
              <a:rPr lang="en-US" altLang="zh-CN" sz="900" dirty="0"/>
              <a:t>HMM</a:t>
            </a:r>
            <a:r>
              <a:rPr lang="zh-CN" altLang="en-US" sz="900" dirty="0"/>
              <a:t>的序列建模能力，更好地适应了签名样本的差异。</a:t>
            </a:r>
          </a:p>
          <a:p>
            <a:pPr>
              <a:buFont typeface="Arial" panose="020B0604020202020204" pitchFamily="34" charset="0"/>
              <a:buChar char="•"/>
            </a:pPr>
            <a:r>
              <a:rPr lang="en-US" altLang="zh-CN" sz="900" b="1" dirty="0"/>
              <a:t>2003</a:t>
            </a:r>
            <a:r>
              <a:rPr lang="zh-CN" altLang="en-US" sz="900" b="1" dirty="0"/>
              <a:t>年</a:t>
            </a:r>
            <a:r>
              <a:rPr lang="zh-CN" altLang="en-US" sz="900" dirty="0"/>
              <a:t>：</a:t>
            </a:r>
            <a:r>
              <a:rPr lang="en-US" altLang="zh-CN" sz="900" dirty="0" err="1"/>
              <a:t>Vielhauer</a:t>
            </a:r>
            <a:r>
              <a:rPr lang="en-US" altLang="zh-CN" sz="900" dirty="0"/>
              <a:t>, C.,</a:t>
            </a:r>
            <a:r>
              <a:rPr lang="zh-CN" altLang="en-US" sz="900" dirty="0"/>
              <a:t>和</a:t>
            </a:r>
            <a:r>
              <a:rPr lang="en-US" altLang="zh-CN" sz="900" dirty="0"/>
              <a:t>Mansfield, A. </a:t>
            </a:r>
            <a:r>
              <a:rPr lang="zh-CN" altLang="en-US" sz="900" dirty="0"/>
              <a:t>发表了论文</a:t>
            </a:r>
            <a:r>
              <a:rPr lang="en-US" altLang="zh-CN" sz="900" dirty="0"/>
              <a:t>《Offline Signature Verification Using DWT and Feature Fusion》</a:t>
            </a:r>
            <a:r>
              <a:rPr lang="zh-CN" altLang="en-US" sz="900" dirty="0"/>
              <a:t>，提出了将离散小波变换（</a:t>
            </a:r>
            <a:r>
              <a:rPr lang="en-US" altLang="zh-CN" sz="900" dirty="0"/>
              <a:t>DWT</a:t>
            </a:r>
            <a:r>
              <a:rPr lang="zh-CN" altLang="en-US" sz="900" dirty="0"/>
              <a:t>）与特征融合的方法。他们的研究结果表明，结合纹理和几何特征可有效提高签名验证的准确性。</a:t>
            </a:r>
          </a:p>
          <a:p>
            <a:pPr>
              <a:buFont typeface="Arial" panose="020B0604020202020204" pitchFamily="34" charset="0"/>
              <a:buChar char="•"/>
            </a:pPr>
            <a:r>
              <a:rPr lang="en-US" altLang="zh-CN" sz="900" b="1" dirty="0"/>
              <a:t>2006</a:t>
            </a:r>
            <a:r>
              <a:rPr lang="zh-CN" altLang="en-US" sz="900" b="1" dirty="0"/>
              <a:t>年</a:t>
            </a:r>
            <a:r>
              <a:rPr lang="zh-CN" altLang="en-US" sz="900" dirty="0"/>
              <a:t>：</a:t>
            </a:r>
            <a:r>
              <a:rPr lang="en-US" altLang="zh-CN" sz="900" dirty="0"/>
              <a:t>Ferrer, M. A.,</a:t>
            </a:r>
            <a:r>
              <a:rPr lang="zh-CN" altLang="en-US" sz="900" dirty="0"/>
              <a:t>和</a:t>
            </a:r>
            <a:r>
              <a:rPr lang="en-US" altLang="zh-CN" sz="900" dirty="0"/>
              <a:t>Alonso, J. B. </a:t>
            </a:r>
            <a:r>
              <a:rPr lang="zh-CN" altLang="en-US" sz="900" dirty="0"/>
              <a:t>在</a:t>
            </a:r>
            <a:r>
              <a:rPr lang="en-US" altLang="zh-CN" sz="900" dirty="0"/>
              <a:t>《Offline Geometric Parameters for Automatic Signature Verification Using Fixed-Point Arithmetic》</a:t>
            </a:r>
            <a:r>
              <a:rPr lang="zh-CN" altLang="en-US" sz="900" dirty="0"/>
              <a:t>中提出了一种基于几何特征和固定点运算的验证方法，使得该系统在资源受限的环境中运行更加高效。</a:t>
            </a:r>
          </a:p>
          <a:p>
            <a:r>
              <a:rPr lang="en-US" altLang="zh-CN" sz="900" b="1" dirty="0"/>
              <a:t>4. </a:t>
            </a:r>
            <a:r>
              <a:rPr lang="zh-CN" altLang="en-US" sz="900" b="1" dirty="0"/>
              <a:t>深度学习方法引入 </a:t>
            </a:r>
            <a:r>
              <a:rPr lang="en-US" altLang="zh-CN" sz="900" b="1" dirty="0"/>
              <a:t>(2010</a:t>
            </a:r>
            <a:r>
              <a:rPr lang="zh-CN" altLang="en-US" sz="900" b="1" dirty="0"/>
              <a:t>年代中期</a:t>
            </a:r>
            <a:r>
              <a:rPr lang="en-US" altLang="zh-CN" sz="900" b="1" dirty="0"/>
              <a:t>)</a:t>
            </a:r>
          </a:p>
          <a:p>
            <a:pPr>
              <a:buFont typeface="Arial" panose="020B0604020202020204" pitchFamily="34" charset="0"/>
              <a:buChar char="•"/>
            </a:pPr>
            <a:r>
              <a:rPr lang="en-US" altLang="zh-CN" sz="900" b="1" dirty="0"/>
              <a:t>2012</a:t>
            </a:r>
            <a:r>
              <a:rPr lang="zh-CN" altLang="en-US" sz="900" b="1" dirty="0"/>
              <a:t>年</a:t>
            </a:r>
            <a:r>
              <a:rPr lang="zh-CN" altLang="en-US" sz="900" dirty="0"/>
              <a:t>：</a:t>
            </a:r>
            <a:r>
              <a:rPr lang="en-US" altLang="zh-CN" sz="900" dirty="0" err="1"/>
              <a:t>Hafemann</a:t>
            </a:r>
            <a:r>
              <a:rPr lang="en-US" altLang="zh-CN" sz="900" dirty="0"/>
              <a:t>, L. G.,</a:t>
            </a:r>
            <a:r>
              <a:rPr lang="zh-CN" altLang="en-US" sz="900" dirty="0"/>
              <a:t>和</a:t>
            </a:r>
            <a:r>
              <a:rPr lang="en-US" altLang="zh-CN" sz="900" dirty="0"/>
              <a:t>Almeida, G. M. </a:t>
            </a:r>
            <a:r>
              <a:rPr lang="zh-CN" altLang="en-US" sz="900" dirty="0"/>
              <a:t>在</a:t>
            </a:r>
            <a:r>
              <a:rPr lang="en-US" altLang="zh-CN" sz="900" dirty="0"/>
              <a:t>《Offline handwritten signature verification using convolutional neural networks》</a:t>
            </a:r>
            <a:r>
              <a:rPr lang="zh-CN" altLang="en-US" sz="900" dirty="0"/>
              <a:t>中首次将卷积神经网络（</a:t>
            </a:r>
            <a:r>
              <a:rPr lang="en-US" altLang="zh-CN" sz="900" dirty="0"/>
              <a:t>CNN</a:t>
            </a:r>
            <a:r>
              <a:rPr lang="zh-CN" altLang="en-US" sz="900" dirty="0"/>
              <a:t>）引入到离线签名验证任务中。该方法能够自动学习签名的高级特征，不再依赖于手工特征提取。</a:t>
            </a:r>
          </a:p>
          <a:p>
            <a:pPr>
              <a:buFont typeface="Arial" panose="020B0604020202020204" pitchFamily="34" charset="0"/>
              <a:buChar char="•"/>
            </a:pPr>
            <a:r>
              <a:rPr lang="en-US" altLang="zh-CN" sz="900" b="1" dirty="0"/>
              <a:t>2014</a:t>
            </a:r>
            <a:r>
              <a:rPr lang="zh-CN" altLang="en-US" sz="900" b="1" dirty="0"/>
              <a:t>年</a:t>
            </a:r>
            <a:r>
              <a:rPr lang="zh-CN" altLang="en-US" sz="900" dirty="0"/>
              <a:t>：</a:t>
            </a:r>
            <a:r>
              <a:rPr lang="en-US" altLang="zh-CN" sz="900" dirty="0"/>
              <a:t>Jain, A.,</a:t>
            </a:r>
            <a:r>
              <a:rPr lang="zh-CN" altLang="en-US" sz="900" dirty="0"/>
              <a:t>和</a:t>
            </a:r>
            <a:r>
              <a:rPr lang="en-US" altLang="zh-CN" sz="900" dirty="0"/>
              <a:t>Ross, A. </a:t>
            </a:r>
            <a:r>
              <a:rPr lang="zh-CN" altLang="en-US" sz="900" dirty="0"/>
              <a:t>在</a:t>
            </a:r>
            <a:r>
              <a:rPr lang="en-US" altLang="zh-CN" sz="900" dirty="0"/>
              <a:t>《Learning feature representations for online handwritten signature verification using Siamese networks》</a:t>
            </a:r>
            <a:r>
              <a:rPr lang="zh-CN" altLang="en-US" sz="900" dirty="0"/>
              <a:t>中提出了基于孪生网络（</a:t>
            </a:r>
            <a:r>
              <a:rPr lang="en-US" altLang="zh-CN" sz="900" dirty="0"/>
              <a:t>Siamese Network</a:t>
            </a:r>
            <a:r>
              <a:rPr lang="zh-CN" altLang="en-US" sz="900" dirty="0"/>
              <a:t>）的验证方法。该方法通过度量学习来测量签名图像之间的相似度，从而提高了模型的鲁棒性和准确性。</a:t>
            </a:r>
          </a:p>
          <a:p>
            <a:r>
              <a:rPr lang="en-US" altLang="zh-CN" sz="900" b="1" dirty="0"/>
              <a:t>5. </a:t>
            </a:r>
            <a:r>
              <a:rPr lang="zh-CN" altLang="en-US" sz="900" b="1" dirty="0"/>
              <a:t>基于深度神经网络的端到端系统 </a:t>
            </a:r>
            <a:r>
              <a:rPr lang="en-US" altLang="zh-CN" sz="900" b="1" dirty="0"/>
              <a:t>(2010</a:t>
            </a:r>
            <a:r>
              <a:rPr lang="zh-CN" altLang="en-US" sz="900" b="1" dirty="0"/>
              <a:t>年代后期 </a:t>
            </a:r>
            <a:r>
              <a:rPr lang="en-US" altLang="zh-CN" sz="900" b="1" dirty="0"/>
              <a:t>- </a:t>
            </a:r>
            <a:r>
              <a:rPr lang="zh-CN" altLang="en-US" sz="900" b="1" dirty="0"/>
              <a:t>现在</a:t>
            </a:r>
            <a:r>
              <a:rPr lang="en-US" altLang="zh-CN" sz="900" b="1" dirty="0"/>
              <a:t>)</a:t>
            </a:r>
          </a:p>
          <a:p>
            <a:pPr>
              <a:buFont typeface="Arial" panose="020B0604020202020204" pitchFamily="34" charset="0"/>
              <a:buChar char="•"/>
            </a:pPr>
            <a:r>
              <a:rPr lang="en-US" altLang="zh-CN" sz="900" b="1" dirty="0"/>
              <a:t>2017</a:t>
            </a:r>
            <a:r>
              <a:rPr lang="zh-CN" altLang="en-US" sz="900" b="1" dirty="0"/>
              <a:t>年</a:t>
            </a:r>
            <a:r>
              <a:rPr lang="zh-CN" altLang="en-US" sz="900" dirty="0"/>
              <a:t>：</a:t>
            </a:r>
            <a:r>
              <a:rPr lang="en-US" altLang="zh-CN" sz="900" dirty="0" err="1"/>
              <a:t>Hafemann</a:t>
            </a:r>
            <a:r>
              <a:rPr lang="en-US" altLang="zh-CN" sz="900" dirty="0"/>
              <a:t>, L. G.,</a:t>
            </a:r>
            <a:r>
              <a:rPr lang="zh-CN" altLang="en-US" sz="900" dirty="0"/>
              <a:t>和</a:t>
            </a:r>
            <a:r>
              <a:rPr lang="en-US" altLang="zh-CN" sz="900" dirty="0"/>
              <a:t>Almeida, G. M. </a:t>
            </a:r>
            <a:r>
              <a:rPr lang="zh-CN" altLang="en-US" sz="900" dirty="0"/>
              <a:t>在</a:t>
            </a:r>
            <a:r>
              <a:rPr lang="en-US" altLang="zh-CN" sz="900" dirty="0"/>
              <a:t>《Learning features for offline handwritten signature verification using deep convolutional neural networks and transfer learning》</a:t>
            </a:r>
            <a:r>
              <a:rPr lang="zh-CN" altLang="en-US" sz="900" dirty="0"/>
              <a:t>中提出了一种基于迁移学习的深度卷积神经网络（</a:t>
            </a:r>
            <a:r>
              <a:rPr lang="en-US" altLang="zh-CN" sz="900" dirty="0"/>
              <a:t>CNN</a:t>
            </a:r>
            <a:r>
              <a:rPr lang="zh-CN" altLang="en-US" sz="900" dirty="0"/>
              <a:t>）方法。该方法利用预训练模型进行特征提取，并通过迁移学习进一步优化模型，提高了系统在小数据集上的泛化能力。</a:t>
            </a:r>
          </a:p>
          <a:p>
            <a:pPr>
              <a:buFont typeface="Arial" panose="020B0604020202020204" pitchFamily="34" charset="0"/>
              <a:buChar char="•"/>
            </a:pPr>
            <a:r>
              <a:rPr lang="en-US" altLang="zh-CN" sz="900" b="1" dirty="0"/>
              <a:t>2019</a:t>
            </a:r>
            <a:r>
              <a:rPr lang="zh-CN" altLang="en-US" sz="900" b="1" dirty="0"/>
              <a:t>年</a:t>
            </a:r>
            <a:r>
              <a:rPr lang="zh-CN" altLang="en-US" sz="900" dirty="0"/>
              <a:t>：</a:t>
            </a:r>
            <a:r>
              <a:rPr lang="en-US" altLang="zh-CN" sz="900" dirty="0"/>
              <a:t>Zhang, W.,</a:t>
            </a:r>
            <a:r>
              <a:rPr lang="zh-CN" altLang="en-US" sz="900" dirty="0"/>
              <a:t>和</a:t>
            </a:r>
            <a:r>
              <a:rPr lang="en-US" altLang="zh-CN" sz="900" dirty="0"/>
              <a:t>Zhao, Z. </a:t>
            </a:r>
            <a:r>
              <a:rPr lang="zh-CN" altLang="en-US" sz="900" dirty="0"/>
              <a:t>在</a:t>
            </a:r>
            <a:r>
              <a:rPr lang="en-US" altLang="zh-CN" sz="900" dirty="0"/>
              <a:t>《Offline Signature Verification Using Siamese Network with Contrastive Loss》</a:t>
            </a:r>
            <a:r>
              <a:rPr lang="zh-CN" altLang="en-US" sz="900" dirty="0"/>
              <a:t>中提出了基于对比损失的孪生网络，通过优化损失函数，使网络能够更精确地区分真实签名和伪造签名。</a:t>
            </a:r>
          </a:p>
          <a:p>
            <a:pPr>
              <a:buFont typeface="Arial" panose="020B0604020202020204" pitchFamily="34" charset="0"/>
              <a:buChar char="•"/>
            </a:pPr>
            <a:r>
              <a:rPr lang="en-US" altLang="zh-CN" sz="900" b="1" dirty="0"/>
              <a:t>2020</a:t>
            </a:r>
            <a:r>
              <a:rPr lang="zh-CN" altLang="en-US" sz="900" b="1" dirty="0"/>
              <a:t>年</a:t>
            </a:r>
            <a:r>
              <a:rPr lang="zh-CN" altLang="en-US" sz="900" dirty="0"/>
              <a:t>：</a:t>
            </a:r>
            <a:r>
              <a:rPr lang="en-US" altLang="zh-CN" sz="900" dirty="0"/>
              <a:t>Soleimani, E.,</a:t>
            </a:r>
            <a:r>
              <a:rPr lang="zh-CN" altLang="en-US" sz="900" dirty="0"/>
              <a:t>和</a:t>
            </a:r>
            <a:r>
              <a:rPr lang="en-US" altLang="zh-CN" sz="900" dirty="0" err="1"/>
              <a:t>Choraś</a:t>
            </a:r>
            <a:r>
              <a:rPr lang="en-US" altLang="zh-CN" sz="900" dirty="0"/>
              <a:t>, M. </a:t>
            </a:r>
            <a:r>
              <a:rPr lang="zh-CN" altLang="en-US" sz="900" dirty="0"/>
              <a:t>在</a:t>
            </a:r>
            <a:r>
              <a:rPr lang="en-US" altLang="zh-CN" sz="900" dirty="0"/>
              <a:t>《A Comprehensive Study of Deep Learning Approaches for Offline Handwritten Signature Verification》</a:t>
            </a:r>
            <a:r>
              <a:rPr lang="zh-CN" altLang="en-US" sz="900" dirty="0"/>
              <a:t>中对各种深度学习模型进行了评估，包括卷积神经网络（</a:t>
            </a:r>
            <a:r>
              <a:rPr lang="en-US" altLang="zh-CN" sz="900" dirty="0"/>
              <a:t>CNN</a:t>
            </a:r>
            <a:r>
              <a:rPr lang="zh-CN" altLang="en-US" sz="900" dirty="0"/>
              <a:t>）、孪生网络（</a:t>
            </a:r>
            <a:r>
              <a:rPr lang="en-US" altLang="zh-CN" sz="900" dirty="0"/>
              <a:t>Siamese Network</a:t>
            </a:r>
            <a:r>
              <a:rPr lang="zh-CN" altLang="en-US" sz="900" dirty="0"/>
              <a:t>）和生成对抗网络（</a:t>
            </a:r>
            <a:r>
              <a:rPr lang="en-US" altLang="zh-CN" sz="900" dirty="0"/>
              <a:t>GAN</a:t>
            </a:r>
            <a:r>
              <a:rPr lang="zh-CN" altLang="en-US" sz="900" dirty="0"/>
              <a:t>），并提出了一种结合</a:t>
            </a:r>
            <a:r>
              <a:rPr lang="en-US" altLang="zh-CN" sz="900" dirty="0"/>
              <a:t>GAN</a:t>
            </a:r>
            <a:r>
              <a:rPr lang="zh-CN" altLang="en-US" sz="900" dirty="0"/>
              <a:t>和孪生网络的模型，用于生成伪造签名样本以增强训练数据集。</a:t>
            </a:r>
          </a:p>
          <a:p>
            <a:r>
              <a:rPr lang="en-US" altLang="zh-CN" sz="900" b="1" dirty="0"/>
              <a:t>6. </a:t>
            </a:r>
            <a:r>
              <a:rPr lang="zh-CN" altLang="en-US" sz="900" b="1" dirty="0"/>
              <a:t>自监督学习与多模态融合 </a:t>
            </a:r>
            <a:r>
              <a:rPr lang="en-US" altLang="zh-CN" sz="900" b="1" dirty="0"/>
              <a:t>(2020</a:t>
            </a:r>
            <a:r>
              <a:rPr lang="zh-CN" altLang="en-US" sz="900" b="1" dirty="0"/>
              <a:t>年 </a:t>
            </a:r>
            <a:r>
              <a:rPr lang="en-US" altLang="zh-CN" sz="900" b="1" dirty="0"/>
              <a:t>- </a:t>
            </a:r>
            <a:r>
              <a:rPr lang="zh-CN" altLang="en-US" sz="900" b="1" dirty="0"/>
              <a:t>未来</a:t>
            </a:r>
            <a:r>
              <a:rPr lang="en-US" altLang="zh-CN" sz="900" b="1" dirty="0"/>
              <a:t>)</a:t>
            </a:r>
          </a:p>
          <a:p>
            <a:pPr>
              <a:buFont typeface="Arial" panose="020B0604020202020204" pitchFamily="34" charset="0"/>
              <a:buChar char="•"/>
            </a:pPr>
            <a:r>
              <a:rPr lang="en-US" altLang="zh-CN" sz="900" b="1" dirty="0"/>
              <a:t>2021</a:t>
            </a:r>
            <a:r>
              <a:rPr lang="zh-CN" altLang="en-US" sz="900" b="1" dirty="0"/>
              <a:t>年</a:t>
            </a:r>
            <a:r>
              <a:rPr lang="zh-CN" altLang="en-US" sz="900" dirty="0"/>
              <a:t>：</a:t>
            </a:r>
            <a:r>
              <a:rPr lang="en-US" altLang="zh-CN" sz="900" dirty="0"/>
              <a:t>Kim, H.,</a:t>
            </a:r>
            <a:r>
              <a:rPr lang="zh-CN" altLang="en-US" sz="900" dirty="0"/>
              <a:t>和</a:t>
            </a:r>
            <a:r>
              <a:rPr lang="en-US" altLang="zh-CN" sz="900" dirty="0"/>
              <a:t>Lee, J. </a:t>
            </a:r>
            <a:r>
              <a:rPr lang="zh-CN" altLang="en-US" sz="900" dirty="0"/>
              <a:t>在</a:t>
            </a:r>
            <a:r>
              <a:rPr lang="en-US" altLang="zh-CN" sz="900" dirty="0"/>
              <a:t>《Unsupervised Representation Learning for Handwritten Signature Verification》</a:t>
            </a:r>
            <a:r>
              <a:rPr lang="zh-CN" altLang="en-US" sz="900" dirty="0"/>
              <a:t>中提出了基于自监督学习的离线签名验证方法，使用</a:t>
            </a:r>
            <a:r>
              <a:rPr lang="en-US" altLang="zh-CN" sz="900" dirty="0" err="1"/>
              <a:t>SimCLR</a:t>
            </a:r>
            <a:r>
              <a:rPr lang="zh-CN" altLang="en-US" sz="900" dirty="0"/>
              <a:t>模型进行预训练，以减少对大量标注数据的依赖。</a:t>
            </a:r>
          </a:p>
          <a:p>
            <a:pPr>
              <a:buFont typeface="Arial" panose="020B0604020202020204" pitchFamily="34" charset="0"/>
              <a:buChar char="•"/>
            </a:pPr>
            <a:r>
              <a:rPr lang="en-US" altLang="zh-CN" sz="900" b="1" dirty="0"/>
              <a:t>2022</a:t>
            </a:r>
            <a:r>
              <a:rPr lang="zh-CN" altLang="en-US" sz="900" b="1" dirty="0"/>
              <a:t>年</a:t>
            </a:r>
            <a:r>
              <a:rPr lang="zh-CN" altLang="en-US" sz="900" dirty="0"/>
              <a:t>：</a:t>
            </a:r>
            <a:r>
              <a:rPr lang="en-US" altLang="zh-CN" sz="900" dirty="0"/>
              <a:t>Siddiqi, M. H.,</a:t>
            </a:r>
            <a:r>
              <a:rPr lang="zh-CN" altLang="en-US" sz="900" dirty="0"/>
              <a:t>和</a:t>
            </a:r>
            <a:r>
              <a:rPr lang="en-US" altLang="zh-CN" sz="900" dirty="0"/>
              <a:t>Petti, M. </a:t>
            </a:r>
            <a:r>
              <a:rPr lang="zh-CN" altLang="en-US" sz="900" dirty="0"/>
              <a:t>在</a:t>
            </a:r>
            <a:r>
              <a:rPr lang="en-US" altLang="zh-CN" sz="900" dirty="0"/>
              <a:t>《A Multi-Modal Approach for Offline and Online Signature Verification》</a:t>
            </a:r>
            <a:r>
              <a:rPr lang="zh-CN" altLang="en-US" sz="900" dirty="0"/>
              <a:t>中提出了多模态签名验证方法，将离线和在线签名数据结合，提高了模型的鲁棒性和适应性。</a:t>
            </a:r>
          </a:p>
          <a:p>
            <a:endParaRPr lang="zh-CN" altLang="en-US" sz="900"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74045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75891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01313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3809109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673100" y="1135063"/>
            <a:ext cx="10845798"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3441299"/>
            <a:ext cx="10845798"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673102" y="3145028"/>
            <a:ext cx="10845798" cy="296271"/>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673100" y="1135063"/>
            <a:ext cx="10845798"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3441299"/>
            <a:ext cx="10845798"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5"/>
          <p:cNvSpPr>
            <a:spLocks noGrp="1"/>
          </p:cNvSpPr>
          <p:nvPr>
            <p:ph type="body" sz="quarter" idx="10" hasCustomPrompt="1"/>
          </p:nvPr>
        </p:nvSpPr>
        <p:spPr>
          <a:xfrm>
            <a:off x="673102" y="3145028"/>
            <a:ext cx="10845798" cy="296271"/>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image" Target="../media/image1.jpeg"/><Relationship Id="rId4" Type="http://schemas.openxmlformats.org/officeDocument/2006/relationships/slideLayout" Target="../slideLayouts/slideLayout11.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0"/>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pic>
        <p:nvPicPr>
          <p:cNvPr id="4" name="图片 3" descr="珠澳学姐红色头像 横版"/>
          <p:cNvPicPr>
            <a:picLocks noChangeAspect="1"/>
          </p:cNvPicPr>
          <p:nvPr userDrawn="1">
            <p:custDataLst>
              <p:tags r:id="rId9"/>
            </p:custDataLst>
          </p:nvPr>
        </p:nvPicPr>
        <p:blipFill>
          <a:blip r:embed="rId11">
            <a:alphaModFix amt="20000"/>
          </a:blip>
          <a:stretch>
            <a:fillRect/>
          </a:stretch>
        </p:blipFill>
        <p:spPr>
          <a:xfrm>
            <a:off x="11459845" y="0"/>
            <a:ext cx="673735" cy="4489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0"/>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pic>
        <p:nvPicPr>
          <p:cNvPr id="4" name="图片 3" descr="珠澳学姐红色头像 横版"/>
          <p:cNvPicPr>
            <a:picLocks noChangeAspect="1"/>
          </p:cNvPicPr>
          <p:nvPr userDrawn="1">
            <p:custDataLst>
              <p:tags r:id="rId9"/>
            </p:custDataLst>
          </p:nvPr>
        </p:nvPicPr>
        <p:blipFill>
          <a:blip r:embed="rId11">
            <a:alphaModFix amt="20000"/>
          </a:blip>
          <a:stretch>
            <a:fillRect/>
          </a:stretch>
        </p:blipFill>
        <p:spPr>
          <a:xfrm>
            <a:off x="11459845" y="0"/>
            <a:ext cx="673735" cy="448945"/>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xml"/><Relationship Id="rId7"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image" Target="../media/image4.emf"/><Relationship Id="rId4" Type="http://schemas.openxmlformats.org/officeDocument/2006/relationships/tags" Target="../tags/tag7.xml"/><Relationship Id="rId9"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notesSlide" Target="../notesSlides/notesSlide5.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slideLayout" Target="../slideLayouts/slideLayout9.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11.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7.jpeg"/><Relationship Id="rId5" Type="http://schemas.openxmlformats.org/officeDocument/2006/relationships/slideLayout" Target="../slideLayouts/slideLayout13.xml"/><Relationship Id="rId4" Type="http://schemas.openxmlformats.org/officeDocument/2006/relationships/tags" Target="../tags/tag126.xml"/></Relationships>
</file>

<file path=ppt/slides/_rels/slide12.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tags" Target="../tags/tag144.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tags" Target="../tags/tag143.xml"/><Relationship Id="rId2" Type="http://schemas.openxmlformats.org/officeDocument/2006/relationships/tags" Target="../tags/tag128.xml"/><Relationship Id="rId16" Type="http://schemas.openxmlformats.org/officeDocument/2006/relationships/tags" Target="../tags/tag142.xml"/><Relationship Id="rId20" Type="http://schemas.openxmlformats.org/officeDocument/2006/relationships/notesSlide" Target="../notesSlides/notesSlide6.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tags" Target="../tags/tag141.xml"/><Relationship Id="rId10" Type="http://schemas.openxmlformats.org/officeDocument/2006/relationships/tags" Target="../tags/tag136.xml"/><Relationship Id="rId19" Type="http://schemas.openxmlformats.org/officeDocument/2006/relationships/slideLayout" Target="../slideLayouts/slideLayout9.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s>
</file>

<file path=ppt/slides/_rels/slide13.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tags" Target="../tags/tag162.xml"/><Relationship Id="rId26" Type="http://schemas.openxmlformats.org/officeDocument/2006/relationships/tags" Target="../tags/tag170.xml"/><Relationship Id="rId3" Type="http://schemas.openxmlformats.org/officeDocument/2006/relationships/tags" Target="../tags/tag147.xml"/><Relationship Id="rId21" Type="http://schemas.openxmlformats.org/officeDocument/2006/relationships/tags" Target="../tags/tag165.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5" Type="http://schemas.openxmlformats.org/officeDocument/2006/relationships/tags" Target="../tags/tag169.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tags" Target="../tags/tag164.xml"/><Relationship Id="rId29" Type="http://schemas.openxmlformats.org/officeDocument/2006/relationships/notesSlide" Target="../notesSlides/notesSlide7.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tags" Target="../tags/tag168.xml"/><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tags" Target="../tags/tag167.xml"/><Relationship Id="rId28" Type="http://schemas.openxmlformats.org/officeDocument/2006/relationships/slideLayout" Target="../slideLayouts/slideLayout9.xml"/><Relationship Id="rId10" Type="http://schemas.openxmlformats.org/officeDocument/2006/relationships/tags" Target="../tags/tag154.xml"/><Relationship Id="rId19" Type="http://schemas.openxmlformats.org/officeDocument/2006/relationships/tags" Target="../tags/tag163.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 Id="rId27" Type="http://schemas.openxmlformats.org/officeDocument/2006/relationships/tags" Target="../tags/tag171.xml"/></Relationships>
</file>

<file path=ppt/slides/_rels/slide14.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6.jpeg"/><Relationship Id="rId5" Type="http://schemas.openxmlformats.org/officeDocument/2006/relationships/slideLayout" Target="../slideLayouts/slideLayout13.xml"/><Relationship Id="rId4" Type="http://schemas.openxmlformats.org/officeDocument/2006/relationships/tags" Target="../tags/tag17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7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7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17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179.xml"/></Relationships>
</file>

<file path=ppt/slides/_rels/slide19.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83.xml"/><Relationship Id="rId18" Type="http://schemas.openxmlformats.org/officeDocument/2006/relationships/image" Target="../media/image25.png"/><Relationship Id="rId3" Type="http://schemas.openxmlformats.org/officeDocument/2006/relationships/tags" Target="../tags/tag182.xml"/><Relationship Id="rId21" Type="http://schemas.openxmlformats.org/officeDocument/2006/relationships/tags" Target="../tags/tag188.xml"/><Relationship Id="rId7" Type="http://schemas.openxmlformats.org/officeDocument/2006/relationships/tags" Target="../tags/tag186.xml"/><Relationship Id="rId12" Type="http://schemas.openxmlformats.org/officeDocument/2006/relationships/notesSlide" Target="../notesSlides/notesSlide10.xml"/><Relationship Id="rId17" Type="http://schemas.openxmlformats.org/officeDocument/2006/relationships/tags" Target="../tags/tag185.xml"/><Relationship Id="rId2" Type="http://schemas.openxmlformats.org/officeDocument/2006/relationships/tags" Target="../tags/tag181.xml"/><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slideLayout" Target="../slideLayouts/slideLayout9.xml"/><Relationship Id="rId24" Type="http://schemas.openxmlformats.org/officeDocument/2006/relationships/image" Target="../media/image28.png"/><Relationship Id="rId5" Type="http://schemas.openxmlformats.org/officeDocument/2006/relationships/tags" Target="../tags/tag184.xml"/><Relationship Id="rId15" Type="http://schemas.openxmlformats.org/officeDocument/2006/relationships/tags" Target="../tags/tag184.xml"/><Relationship Id="rId23" Type="http://schemas.openxmlformats.org/officeDocument/2006/relationships/tags" Target="../tags/tag189.xml"/><Relationship Id="rId10" Type="http://schemas.openxmlformats.org/officeDocument/2006/relationships/tags" Target="../tags/tag189.xml"/><Relationship Id="rId19" Type="http://schemas.openxmlformats.org/officeDocument/2006/relationships/tags" Target="../tags/tag186.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image" Target="../media/image23.png"/><Relationship Id="rId22"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18" Type="http://schemas.openxmlformats.org/officeDocument/2006/relationships/image" Target="../media/image31.png"/><Relationship Id="rId3" Type="http://schemas.openxmlformats.org/officeDocument/2006/relationships/tags" Target="../tags/tag192.xml"/><Relationship Id="rId21" Type="http://schemas.openxmlformats.org/officeDocument/2006/relationships/image" Target="../media/image40.png"/><Relationship Id="rId7" Type="http://schemas.openxmlformats.org/officeDocument/2006/relationships/slideLayout" Target="../slideLayouts/slideLayout9.xml"/><Relationship Id="rId12" Type="http://schemas.openxmlformats.org/officeDocument/2006/relationships/image" Target="../media/image27.tiff"/><Relationship Id="rId17" Type="http://schemas.openxmlformats.org/officeDocument/2006/relationships/image" Target="../media/image30.png"/><Relationship Id="rId2" Type="http://schemas.openxmlformats.org/officeDocument/2006/relationships/tags" Target="../tags/tag191.xml"/><Relationship Id="rId16" Type="http://schemas.openxmlformats.org/officeDocument/2006/relationships/image" Target="../media/image29.png"/><Relationship Id="rId20" Type="http://schemas.openxmlformats.org/officeDocument/2006/relationships/tags" Target="../tags/tag195.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image" Target="../media/image26.tiff"/><Relationship Id="rId5" Type="http://schemas.openxmlformats.org/officeDocument/2006/relationships/tags" Target="../tags/tag194.xml"/><Relationship Id="rId15" Type="http://schemas.openxmlformats.org/officeDocument/2006/relationships/image" Target="../media/image35.png"/><Relationship Id="rId10" Type="http://schemas.openxmlformats.org/officeDocument/2006/relationships/image" Target="../media/image25.tiff"/><Relationship Id="rId19" Type="http://schemas.openxmlformats.org/officeDocument/2006/relationships/image" Target="../media/image32.png"/><Relationship Id="rId4" Type="http://schemas.openxmlformats.org/officeDocument/2006/relationships/tags" Target="../tags/tag193.xml"/><Relationship Id="rId9" Type="http://schemas.openxmlformats.org/officeDocument/2006/relationships/image" Target="../media/image24.tiff"/><Relationship Id="rId14" Type="http://schemas.openxmlformats.org/officeDocument/2006/relationships/tags" Target="../tags/tag194.xml"/></Relationships>
</file>

<file path=ppt/slides/_rels/slide21.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5.jpeg"/><Relationship Id="rId5" Type="http://schemas.openxmlformats.org/officeDocument/2006/relationships/slideLayout" Target="../slideLayouts/slideLayout13.xml"/><Relationship Id="rId4" Type="http://schemas.openxmlformats.org/officeDocument/2006/relationships/tags" Target="../tags/tag19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0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tags" Target="../tags/tag201.xml"/><Relationship Id="rId5" Type="http://schemas.openxmlformats.org/officeDocument/2006/relationships/image" Target="../media/image36.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18" Type="http://schemas.openxmlformats.org/officeDocument/2006/relationships/tags" Target="../tags/tag221.xml"/><Relationship Id="rId3" Type="http://schemas.openxmlformats.org/officeDocument/2006/relationships/tags" Target="../tags/tag206.xml"/><Relationship Id="rId21" Type="http://schemas.openxmlformats.org/officeDocument/2006/relationships/slideLayout" Target="../slideLayouts/slideLayout9.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tags" Target="../tags/tag220.xml"/><Relationship Id="rId2" Type="http://schemas.openxmlformats.org/officeDocument/2006/relationships/tags" Target="../tags/tag205.xml"/><Relationship Id="rId16" Type="http://schemas.openxmlformats.org/officeDocument/2006/relationships/tags" Target="../tags/tag219.xml"/><Relationship Id="rId20" Type="http://schemas.openxmlformats.org/officeDocument/2006/relationships/tags" Target="../tags/tag223.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tags" Target="../tags/tag218.xml"/><Relationship Id="rId10" Type="http://schemas.openxmlformats.org/officeDocument/2006/relationships/tags" Target="../tags/tag213.xml"/><Relationship Id="rId19" Type="http://schemas.openxmlformats.org/officeDocument/2006/relationships/tags" Target="../tags/tag222.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s>
</file>

<file path=ppt/slides/_rels/slide26.xml.rels><?xml version="1.0" encoding="UTF-8" standalone="yes"?>
<Relationships xmlns="http://schemas.openxmlformats.org/package/2006/relationships"><Relationship Id="rId8" Type="http://schemas.openxmlformats.org/officeDocument/2006/relationships/tags" Target="../tags/tag231.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slideLayout" Target="../slideLayouts/slideLayout9.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37.xml"/><Relationship Id="rId7" Type="http://schemas.openxmlformats.org/officeDocument/2006/relationships/image" Target="../media/image3.jpe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slideLayout" Target="../slideLayouts/slideLayout14.xml"/><Relationship Id="rId5" Type="http://schemas.openxmlformats.org/officeDocument/2006/relationships/tags" Target="../tags/tag239.xml"/><Relationship Id="rId4" Type="http://schemas.openxmlformats.org/officeDocument/2006/relationships/tags" Target="../tags/tag238.xml"/><Relationship Id="rId9"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jpeg"/><Relationship Id="rId5" Type="http://schemas.openxmlformats.org/officeDocument/2006/relationships/slideLayout" Target="../slideLayouts/slideLayout13.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tags" Target="../tags/tag39.xml"/><Relationship Id="rId3" Type="http://schemas.openxmlformats.org/officeDocument/2006/relationships/tags" Target="../tags/tag16.xml"/><Relationship Id="rId21" Type="http://schemas.openxmlformats.org/officeDocument/2006/relationships/tags" Target="../tags/tag34.xml"/><Relationship Id="rId34" Type="http://schemas.openxmlformats.org/officeDocument/2006/relationships/image" Target="../media/image11.png"/><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image" Target="../media/image10.png"/><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29" Type="http://schemas.openxmlformats.org/officeDocument/2006/relationships/notesSlide" Target="../notesSlides/notesSlide1.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image" Target="../media/image9.png"/><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slideLayout" Target="../slideLayouts/slideLayout9.xml"/><Relationship Id="rId10" Type="http://schemas.openxmlformats.org/officeDocument/2006/relationships/tags" Target="../tags/tag23.xml"/><Relationship Id="rId19" Type="http://schemas.openxmlformats.org/officeDocument/2006/relationships/tags" Target="../tags/tag32.xml"/><Relationship Id="rId31" Type="http://schemas.openxmlformats.org/officeDocument/2006/relationships/image" Target="../media/image8.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image" Target="../media/image7.png"/><Relationship Id="rId8" Type="http://schemas.openxmlformats.org/officeDocument/2006/relationships/tags" Target="../tags/tag21.xml"/></Relationships>
</file>

<file path=ppt/slides/_rels/slide5.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2" Type="http://schemas.openxmlformats.org/officeDocument/2006/relationships/tags" Target="../tags/tag42.xml"/><Relationship Id="rId16" Type="http://schemas.openxmlformats.org/officeDocument/2006/relationships/notesSlide" Target="../notesSlides/notesSlide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slideLayout" Target="../slideLayouts/slideLayout9.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6.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13.jpe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2.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notesSlide" Target="../notesSlides/notesSlide3.xml"/><Relationship Id="rId5" Type="http://schemas.openxmlformats.org/officeDocument/2006/relationships/tags" Target="../tags/tag59.xml"/><Relationship Id="rId10" Type="http://schemas.openxmlformats.org/officeDocument/2006/relationships/slideLayout" Target="../slideLayouts/slideLayout9.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slideLayout" Target="../slideLayouts/slideLayout9.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 Type="http://schemas.openxmlformats.org/officeDocument/2006/relationships/tags" Target="../tags/tag65.xml"/><Relationship Id="rId16" Type="http://schemas.openxmlformats.org/officeDocument/2006/relationships/tags" Target="../tags/tag79.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tags" Target="../tags/tag78.xml"/><Relationship Id="rId10" Type="http://schemas.openxmlformats.org/officeDocument/2006/relationships/tags" Target="../tags/tag73.xml"/><Relationship Id="rId19" Type="http://schemas.openxmlformats.org/officeDocument/2006/relationships/notesSlide" Target="../notesSlides/notesSlide4.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s>
</file>

<file path=ppt/slides/_rels/slide8.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5.jpeg"/><Relationship Id="rId5" Type="http://schemas.openxmlformats.org/officeDocument/2006/relationships/slideLayout" Target="../slideLayouts/slideLayout13.xml"/><Relationship Id="rId4" Type="http://schemas.openxmlformats.org/officeDocument/2006/relationships/tags" Target="../tags/tag84.xml"/></Relationships>
</file>

<file path=ppt/slides/_rels/slide9.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tags" Target="../tags/tag87.xml"/><Relationship Id="rId21" Type="http://schemas.openxmlformats.org/officeDocument/2006/relationships/image" Target="../media/image16.pn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slideLayout" Target="../slideLayouts/slideLayout9.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9525" imgH="9525" progId="TCLayout.ActiveDocument.1">
                  <p:embed/>
                </p:oleObj>
              </mc:Choice>
              <mc:Fallback>
                <p:oleObj name="think-cell Slide" r:id="rId9" imgW="9525" imgH="9525" progId="TCLayout.ActiveDocument.1">
                  <p:embed/>
                  <p:pic>
                    <p:nvPicPr>
                      <p:cNvPr id="0" name="图片 -1"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3"/>
            </p:custDataLst>
          </p:nvPr>
        </p:nvSpPr>
        <p:spPr>
          <a:xfrm>
            <a:off x="0" y="0"/>
            <a:ext cx="158750" cy="158750"/>
          </a:xfrm>
          <a:prstGeom prst="rect">
            <a:avLst/>
          </a:prstGeom>
          <a:solidFill>
            <a:schemeClr val="accent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solidFill>
                <a:schemeClr val="lt1"/>
              </a:solidFill>
              <a:cs typeface="+mn-ea"/>
              <a:sym typeface="+mn-lt"/>
            </a:endParaRPr>
          </a:p>
        </p:txBody>
      </p:sp>
      <p:sp>
        <p:nvSpPr>
          <p:cNvPr id="6" name="文本框 5"/>
          <p:cNvSpPr txBox="1"/>
          <p:nvPr>
            <p:custDataLst>
              <p:tags r:id="rId4"/>
            </p:custDataLst>
          </p:nvPr>
        </p:nvSpPr>
        <p:spPr>
          <a:xfrm>
            <a:off x="0" y="2496942"/>
            <a:ext cx="12192000" cy="954107"/>
          </a:xfrm>
          <a:prstGeom prst="rect">
            <a:avLst/>
          </a:prstGeom>
          <a:noFill/>
        </p:spPr>
        <p:txBody>
          <a:bodyPr wrap="square" rtlCol="0">
            <a:spAutoFit/>
          </a:bodyPr>
          <a:lstStyle/>
          <a:p>
            <a:pPr algn="ctr"/>
            <a:r>
              <a:rPr lang="en-US" altLang="zh-CN" sz="28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RESEARCH ON THE STRUCTURE OF OFFLINE HANDWRITTEN SIGNATURE VERIFICATION MODELS BASED ON TRANSFORMER</a:t>
            </a:r>
            <a:endParaRPr lang="zh-CN" altLang="en-US" sz="28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5"/>
            </p:custDataLst>
          </p:nvPr>
        </p:nvSpPr>
        <p:spPr>
          <a:xfrm>
            <a:off x="2032450" y="5098643"/>
            <a:ext cx="8127099" cy="1134413"/>
          </a:xfrm>
          <a:prstGeom prst="rect">
            <a:avLst/>
          </a:prstGeom>
          <a:noFill/>
          <a:ln>
            <a:noFill/>
          </a:ln>
        </p:spPr>
        <p:txBody>
          <a:bodyPr wrap="square" rtlCol="0">
            <a:spAutoFit/>
          </a:bodyPr>
          <a:lstStyle/>
          <a:p>
            <a:pPr algn="ctr">
              <a:lnSpc>
                <a:spcPct val="150000"/>
              </a:lnSpc>
            </a:pPr>
            <a:r>
              <a:rPr lang="en-US" altLang="zh-CN" sz="2400" b="1" dirty="0">
                <a:solidFill>
                  <a:srgbClr val="2C7AC4"/>
                </a:solidFill>
              </a:rPr>
              <a:t>Speaker</a:t>
            </a:r>
            <a:r>
              <a:rPr lang="zh-CN" altLang="en-US" sz="2400" dirty="0">
                <a:solidFill>
                  <a:srgbClr val="2C7AC4"/>
                </a:solidFill>
              </a:rPr>
              <a:t>：</a:t>
            </a:r>
            <a:r>
              <a:rPr lang="en-US" altLang="zh-CN" sz="2400" dirty="0" err="1">
                <a:solidFill>
                  <a:srgbClr val="2C7AC4"/>
                </a:solidFill>
              </a:rPr>
              <a:t>Mingchen</a:t>
            </a:r>
            <a:r>
              <a:rPr lang="en-US" altLang="zh-CN" sz="2400" dirty="0">
                <a:solidFill>
                  <a:srgbClr val="2C7AC4"/>
                </a:solidFill>
              </a:rPr>
              <a:t> Wang     </a:t>
            </a:r>
            <a:r>
              <a:rPr lang="en-US" altLang="zh-CN" sz="2400" b="1" dirty="0">
                <a:solidFill>
                  <a:srgbClr val="2C7AC4"/>
                </a:solidFill>
              </a:rPr>
              <a:t>Supervisor</a:t>
            </a:r>
            <a:r>
              <a:rPr lang="en-US" altLang="zh-CN" sz="2400" dirty="0">
                <a:solidFill>
                  <a:srgbClr val="2C7AC4"/>
                </a:solidFill>
              </a:rPr>
              <a:t>: Xin Liu     </a:t>
            </a:r>
          </a:p>
          <a:p>
            <a:pPr algn="ctr">
              <a:lnSpc>
                <a:spcPct val="150000"/>
              </a:lnSpc>
            </a:pPr>
            <a:r>
              <a:rPr lang="en-US" altLang="zh-CN" sz="2400" b="1" dirty="0">
                <a:solidFill>
                  <a:srgbClr val="2C7AC4"/>
                </a:solidFill>
              </a:rPr>
              <a:t>Date</a:t>
            </a:r>
            <a:r>
              <a:rPr lang="zh-CN" altLang="en-US" sz="2400" dirty="0">
                <a:solidFill>
                  <a:srgbClr val="2C7AC4"/>
                </a:solidFill>
              </a:rPr>
              <a:t>：</a:t>
            </a:r>
            <a:r>
              <a:rPr lang="en-US" altLang="zh-CN" sz="2400" dirty="0">
                <a:solidFill>
                  <a:srgbClr val="2C7AC4"/>
                </a:solidFill>
              </a:rPr>
              <a:t>2024.11.13.</a:t>
            </a:r>
          </a:p>
        </p:txBody>
      </p:sp>
      <p:sp>
        <p:nvSpPr>
          <p:cNvPr id="9" name="文本框 8">
            <a:extLst>
              <a:ext uri="{FF2B5EF4-FFF2-40B4-BE49-F238E27FC236}">
                <a16:creationId xmlns:a16="http://schemas.microsoft.com/office/drawing/2014/main" id="{433529B9-0ADB-45D8-633E-A56CE294B585}"/>
              </a:ext>
            </a:extLst>
          </p:cNvPr>
          <p:cNvSpPr txBox="1"/>
          <p:nvPr>
            <p:custDataLst>
              <p:tags r:id="rId6"/>
            </p:custDataLst>
          </p:nvPr>
        </p:nvSpPr>
        <p:spPr>
          <a:xfrm>
            <a:off x="0" y="3757854"/>
            <a:ext cx="12192000" cy="369332"/>
          </a:xfrm>
          <a:prstGeom prst="rect">
            <a:avLst/>
          </a:prstGeom>
          <a:noFill/>
        </p:spPr>
        <p:txBody>
          <a:bodyPr wrap="square" rtlCol="0">
            <a:spAutoFit/>
          </a:bodyPr>
          <a:lstStyle/>
          <a:p>
            <a:pPr algn="ctr"/>
            <a:r>
              <a:rPr lang="en-US" altLang="zh-CN"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MASTER OF SCIENCE IN INTELLIGENT TECHNOLOGY (MII) THESIS PROPOSAL</a:t>
            </a:r>
            <a:endParaRPr lang="zh-CN" altLang="en-US"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98A2F-A61D-F789-6787-518A86CB2E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0478E4-30E8-B7DF-2F80-BA08618DDDE9}"/>
              </a:ext>
            </a:extLst>
          </p:cNvPr>
          <p:cNvSpPr>
            <a:spLocks noGrp="1"/>
          </p:cNvSpPr>
          <p:nvPr>
            <p:ph type="title"/>
          </p:nvPr>
        </p:nvSpPr>
        <p:spPr/>
        <p:txBody>
          <a:bodyPr/>
          <a:lstStyle/>
          <a:p>
            <a:r>
              <a:rPr lang="en-US" altLang="zh-CN" sz="2800" b="1" dirty="0">
                <a:solidFill>
                  <a:schemeClr val="bg1"/>
                </a:solidFill>
                <a:cs typeface="+mn-ea"/>
                <a:sym typeface="+mn-lt"/>
              </a:rPr>
              <a:t>Research Objectives and Significance</a:t>
            </a:r>
            <a:endParaRPr lang="en-US" altLang="zh-CN" dirty="0">
              <a:solidFill>
                <a:schemeClr val="accent1"/>
              </a:solidFill>
              <a:latin typeface="+mn-lt"/>
              <a:ea typeface="+mn-ea"/>
              <a:cs typeface="+mn-ea"/>
              <a:sym typeface="+mn-lt"/>
            </a:endParaRPr>
          </a:p>
        </p:txBody>
      </p:sp>
      <p:sp>
        <p:nvSpPr>
          <p:cNvPr id="118" name="等腰三角形 117">
            <a:extLst>
              <a:ext uri="{FF2B5EF4-FFF2-40B4-BE49-F238E27FC236}">
                <a16:creationId xmlns:a16="http://schemas.microsoft.com/office/drawing/2014/main" id="{F7D89A7D-58A0-DF6C-5247-7615CC6E2FB6}"/>
              </a:ext>
            </a:extLst>
          </p:cNvPr>
          <p:cNvSpPr/>
          <p:nvPr>
            <p:custDataLst>
              <p:tags r:id="rId2"/>
            </p:custDataLst>
          </p:nvPr>
        </p:nvSpPr>
        <p:spPr>
          <a:xfrm rot="16200000">
            <a:off x="4390527" y="1286718"/>
            <a:ext cx="1867253" cy="15436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19" name="等腰三角形 118">
            <a:extLst>
              <a:ext uri="{FF2B5EF4-FFF2-40B4-BE49-F238E27FC236}">
                <a16:creationId xmlns:a16="http://schemas.microsoft.com/office/drawing/2014/main" id="{1CE1A979-0BD8-F4C4-3897-3E23EB4D8EC8}"/>
              </a:ext>
            </a:extLst>
          </p:cNvPr>
          <p:cNvSpPr/>
          <p:nvPr>
            <p:custDataLst>
              <p:tags r:id="rId3"/>
            </p:custDataLst>
          </p:nvPr>
        </p:nvSpPr>
        <p:spPr>
          <a:xfrm rot="16200000">
            <a:off x="4390527" y="3514052"/>
            <a:ext cx="1867253" cy="154369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43" name="等腰三角形 142">
            <a:extLst>
              <a:ext uri="{FF2B5EF4-FFF2-40B4-BE49-F238E27FC236}">
                <a16:creationId xmlns:a16="http://schemas.microsoft.com/office/drawing/2014/main" id="{A982FE57-07F6-2D43-7E36-804800393C46}"/>
              </a:ext>
            </a:extLst>
          </p:cNvPr>
          <p:cNvSpPr/>
          <p:nvPr>
            <p:custDataLst>
              <p:tags r:id="rId4"/>
            </p:custDataLst>
          </p:nvPr>
        </p:nvSpPr>
        <p:spPr>
          <a:xfrm rot="5400000" flipH="1">
            <a:off x="5934220" y="2221335"/>
            <a:ext cx="1867253" cy="154369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44" name="等腰三角形 143">
            <a:extLst>
              <a:ext uri="{FF2B5EF4-FFF2-40B4-BE49-F238E27FC236}">
                <a16:creationId xmlns:a16="http://schemas.microsoft.com/office/drawing/2014/main" id="{7F53620B-D00F-4226-6DCC-C67927F8D766}"/>
              </a:ext>
            </a:extLst>
          </p:cNvPr>
          <p:cNvSpPr/>
          <p:nvPr>
            <p:custDataLst>
              <p:tags r:id="rId5"/>
            </p:custDataLst>
          </p:nvPr>
        </p:nvSpPr>
        <p:spPr>
          <a:xfrm rot="5400000" flipH="1">
            <a:off x="5934220" y="4446689"/>
            <a:ext cx="1867253" cy="154369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41" name="矩形 140">
            <a:extLst>
              <a:ext uri="{FF2B5EF4-FFF2-40B4-BE49-F238E27FC236}">
                <a16:creationId xmlns:a16="http://schemas.microsoft.com/office/drawing/2014/main" id="{3B3ACF59-0FF1-7851-C1C7-ACDB579B2149}"/>
              </a:ext>
            </a:extLst>
          </p:cNvPr>
          <p:cNvSpPr/>
          <p:nvPr>
            <p:custDataLst>
              <p:tags r:id="rId6"/>
            </p:custDataLst>
          </p:nvPr>
        </p:nvSpPr>
        <p:spPr bwMode="auto">
          <a:xfrm>
            <a:off x="669925" y="4117552"/>
            <a:ext cx="3285153"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r">
              <a:lnSpc>
                <a:spcPct val="120000"/>
              </a:lnSpc>
              <a:buFont typeface="Arial" panose="020B0604020202020204" pitchFamily="34" charset="0"/>
              <a:buChar char="•"/>
            </a:pPr>
            <a:r>
              <a:rPr lang="en-US" altLang="zh-CN" sz="1100" dirty="0">
                <a:solidFill>
                  <a:schemeClr val="dk1"/>
                </a:solidFill>
                <a:cs typeface="+mn-ea"/>
                <a:sym typeface="+mn-lt"/>
              </a:rPr>
              <a:t>Ability to use less computing resources, thereby achieving efficient verification rate to complete more work</a:t>
            </a:r>
          </a:p>
        </p:txBody>
      </p:sp>
      <p:sp>
        <p:nvSpPr>
          <p:cNvPr id="142" name="文本框 141">
            <a:extLst>
              <a:ext uri="{FF2B5EF4-FFF2-40B4-BE49-F238E27FC236}">
                <a16:creationId xmlns:a16="http://schemas.microsoft.com/office/drawing/2014/main" id="{85DAA11B-C6EA-8114-1CA3-471875347964}"/>
              </a:ext>
            </a:extLst>
          </p:cNvPr>
          <p:cNvSpPr txBox="1"/>
          <p:nvPr>
            <p:custDataLst>
              <p:tags r:id="rId7"/>
            </p:custDataLst>
          </p:nvPr>
        </p:nvSpPr>
        <p:spPr bwMode="auto">
          <a:xfrm>
            <a:off x="669925" y="3729954"/>
            <a:ext cx="3285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en-US" altLang="zh-CN" sz="2000" b="1" dirty="0">
                <a:solidFill>
                  <a:schemeClr val="dk1"/>
                </a:solidFill>
                <a:cs typeface="+mn-ea"/>
                <a:sym typeface="+mn-lt"/>
              </a:rPr>
              <a:t>Better infer costs</a:t>
            </a:r>
          </a:p>
        </p:txBody>
      </p:sp>
      <p:sp>
        <p:nvSpPr>
          <p:cNvPr id="139" name="矩形 138">
            <a:extLst>
              <a:ext uri="{FF2B5EF4-FFF2-40B4-BE49-F238E27FC236}">
                <a16:creationId xmlns:a16="http://schemas.microsoft.com/office/drawing/2014/main" id="{76FD4FE6-BA9E-6377-2168-825480D0FFB2}"/>
              </a:ext>
            </a:extLst>
          </p:cNvPr>
          <p:cNvSpPr/>
          <p:nvPr>
            <p:custDataLst>
              <p:tags r:id="rId8"/>
            </p:custDataLst>
          </p:nvPr>
        </p:nvSpPr>
        <p:spPr bwMode="auto">
          <a:xfrm>
            <a:off x="673571" y="1890218"/>
            <a:ext cx="3285153" cy="110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r">
              <a:lnSpc>
                <a:spcPct val="120000"/>
              </a:lnSpc>
              <a:buFont typeface="Arial" panose="020B0604020202020204" pitchFamily="34" charset="0"/>
              <a:buChar char="•"/>
            </a:pPr>
            <a:r>
              <a:rPr lang="en-US" altLang="zh-CN" sz="1100" dirty="0">
                <a:solidFill>
                  <a:schemeClr val="dk1"/>
                </a:solidFill>
                <a:cs typeface="+mn-ea"/>
                <a:sym typeface="+mn-lt"/>
              </a:rPr>
              <a:t>Able to find ways to improve the existing offline handwritten signature verification model, so as to construct a model with better performance</a:t>
            </a:r>
          </a:p>
        </p:txBody>
      </p:sp>
      <p:sp>
        <p:nvSpPr>
          <p:cNvPr id="140" name="文本框 139">
            <a:extLst>
              <a:ext uri="{FF2B5EF4-FFF2-40B4-BE49-F238E27FC236}">
                <a16:creationId xmlns:a16="http://schemas.microsoft.com/office/drawing/2014/main" id="{E1C458B2-74AE-98C6-E3F6-F12890B741FE}"/>
              </a:ext>
            </a:extLst>
          </p:cNvPr>
          <p:cNvSpPr txBox="1"/>
          <p:nvPr>
            <p:custDataLst>
              <p:tags r:id="rId9"/>
            </p:custDataLst>
          </p:nvPr>
        </p:nvSpPr>
        <p:spPr bwMode="auto">
          <a:xfrm>
            <a:off x="673571" y="1502620"/>
            <a:ext cx="3285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buFontTx/>
              <a:buNone/>
            </a:pPr>
            <a:r>
              <a:rPr lang="en-US" altLang="zh-CN" sz="2000" b="1" dirty="0">
                <a:solidFill>
                  <a:schemeClr val="dk1"/>
                </a:solidFill>
                <a:cs typeface="+mn-ea"/>
                <a:sym typeface="+mn-lt"/>
              </a:rPr>
              <a:t>Better verification accuracy</a:t>
            </a:r>
          </a:p>
        </p:txBody>
      </p:sp>
      <p:cxnSp>
        <p:nvCxnSpPr>
          <p:cNvPr id="127" name="直接连接符 126">
            <a:extLst>
              <a:ext uri="{FF2B5EF4-FFF2-40B4-BE49-F238E27FC236}">
                <a16:creationId xmlns:a16="http://schemas.microsoft.com/office/drawing/2014/main" id="{C35A55B0-A185-D29E-5454-2F271E94934B}"/>
              </a:ext>
            </a:extLst>
          </p:cNvPr>
          <p:cNvCxnSpPr/>
          <p:nvPr>
            <p:custDataLst>
              <p:tags r:id="rId10"/>
            </p:custDataLst>
          </p:nvPr>
        </p:nvCxnSpPr>
        <p:spPr>
          <a:xfrm>
            <a:off x="669925" y="3193734"/>
            <a:ext cx="3423067" cy="0"/>
          </a:xfrm>
          <a:prstGeom prst="line">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矩形 136">
            <a:extLst>
              <a:ext uri="{FF2B5EF4-FFF2-40B4-BE49-F238E27FC236}">
                <a16:creationId xmlns:a16="http://schemas.microsoft.com/office/drawing/2014/main" id="{FE966E75-92D1-7753-EA74-7C26F42A4D1D}"/>
              </a:ext>
            </a:extLst>
          </p:cNvPr>
          <p:cNvSpPr/>
          <p:nvPr>
            <p:custDataLst>
              <p:tags r:id="rId11"/>
            </p:custDataLst>
          </p:nvPr>
        </p:nvSpPr>
        <p:spPr bwMode="auto">
          <a:xfrm>
            <a:off x="8210606" y="5051179"/>
            <a:ext cx="3309878"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solidFill>
                  <a:schemeClr val="dk1"/>
                </a:solidFill>
                <a:cs typeface="+mn-ea"/>
                <a:sym typeface="+mn-lt"/>
              </a:rPr>
              <a:t>In OCR technology, image features are extracted to carry out related recognition work.</a:t>
            </a:r>
          </a:p>
        </p:txBody>
      </p:sp>
      <p:sp>
        <p:nvSpPr>
          <p:cNvPr id="138" name="文本框 137">
            <a:extLst>
              <a:ext uri="{FF2B5EF4-FFF2-40B4-BE49-F238E27FC236}">
                <a16:creationId xmlns:a16="http://schemas.microsoft.com/office/drawing/2014/main" id="{610D43F5-E254-2EDC-8102-7F078AFE081A}"/>
              </a:ext>
            </a:extLst>
          </p:cNvPr>
          <p:cNvSpPr txBox="1"/>
          <p:nvPr>
            <p:custDataLst>
              <p:tags r:id="rId12"/>
            </p:custDataLst>
          </p:nvPr>
        </p:nvSpPr>
        <p:spPr bwMode="auto">
          <a:xfrm>
            <a:off x="8210606" y="4663581"/>
            <a:ext cx="330987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sz="2000" b="1" dirty="0">
                <a:solidFill>
                  <a:schemeClr val="dk1"/>
                </a:solidFill>
                <a:cs typeface="+mn-ea"/>
                <a:sym typeface="+mn-lt"/>
              </a:rPr>
              <a:t>Promote the development of OCR</a:t>
            </a:r>
          </a:p>
        </p:txBody>
      </p:sp>
      <p:sp>
        <p:nvSpPr>
          <p:cNvPr id="135" name="矩形 134">
            <a:extLst>
              <a:ext uri="{FF2B5EF4-FFF2-40B4-BE49-F238E27FC236}">
                <a16:creationId xmlns:a16="http://schemas.microsoft.com/office/drawing/2014/main" id="{3ABE1775-7995-A811-7D8D-1BCCA7111D74}"/>
              </a:ext>
            </a:extLst>
          </p:cNvPr>
          <p:cNvSpPr/>
          <p:nvPr>
            <p:custDataLst>
              <p:tags r:id="rId13"/>
            </p:custDataLst>
          </p:nvPr>
        </p:nvSpPr>
        <p:spPr bwMode="auto">
          <a:xfrm>
            <a:off x="8214132" y="2823845"/>
            <a:ext cx="3309878"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0000"/>
              </a:lnSpc>
              <a:buFont typeface="Arial" panose="020B0604020202020204" pitchFamily="34" charset="0"/>
              <a:buChar char="•"/>
            </a:pPr>
            <a:r>
              <a:rPr lang="en-US" altLang="zh-CN" sz="1100" dirty="0">
                <a:solidFill>
                  <a:schemeClr val="dk1"/>
                </a:solidFill>
                <a:cs typeface="+mn-ea"/>
                <a:sym typeface="+mn-lt"/>
              </a:rPr>
              <a:t>Save a lot of manual design costs for image features on different data samples, so that you can focus more on core algorithms and implementation work</a:t>
            </a:r>
          </a:p>
        </p:txBody>
      </p:sp>
      <p:sp>
        <p:nvSpPr>
          <p:cNvPr id="136" name="文本框 135">
            <a:extLst>
              <a:ext uri="{FF2B5EF4-FFF2-40B4-BE49-F238E27FC236}">
                <a16:creationId xmlns:a16="http://schemas.microsoft.com/office/drawing/2014/main" id="{AC4297D7-FAE3-EC33-32E6-CAF52D9E2ACE}"/>
              </a:ext>
            </a:extLst>
          </p:cNvPr>
          <p:cNvSpPr txBox="1"/>
          <p:nvPr>
            <p:custDataLst>
              <p:tags r:id="rId14"/>
            </p:custDataLst>
          </p:nvPr>
        </p:nvSpPr>
        <p:spPr bwMode="auto">
          <a:xfrm>
            <a:off x="8214133" y="2436247"/>
            <a:ext cx="33098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sz="2000" b="1" dirty="0">
                <a:solidFill>
                  <a:schemeClr val="dk1"/>
                </a:solidFill>
                <a:cs typeface="+mn-ea"/>
                <a:sym typeface="+mn-lt"/>
              </a:rPr>
              <a:t>Save cost on designing features</a:t>
            </a:r>
          </a:p>
        </p:txBody>
      </p:sp>
      <p:cxnSp>
        <p:nvCxnSpPr>
          <p:cNvPr id="130" name="直接连接符 129">
            <a:extLst>
              <a:ext uri="{FF2B5EF4-FFF2-40B4-BE49-F238E27FC236}">
                <a16:creationId xmlns:a16="http://schemas.microsoft.com/office/drawing/2014/main" id="{F0A65E83-381E-0320-F19C-CCB450DC9791}"/>
              </a:ext>
            </a:extLst>
          </p:cNvPr>
          <p:cNvCxnSpPr/>
          <p:nvPr>
            <p:custDataLst>
              <p:tags r:id="rId15"/>
            </p:custDataLst>
          </p:nvPr>
        </p:nvCxnSpPr>
        <p:spPr>
          <a:xfrm>
            <a:off x="8210607" y="4127361"/>
            <a:ext cx="3309879" cy="0"/>
          </a:xfrm>
          <a:prstGeom prst="line">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39D66282-2066-A41C-5709-7DC91962593B}"/>
              </a:ext>
            </a:extLst>
          </p:cNvPr>
          <p:cNvSpPr/>
          <p:nvPr>
            <p:custDataLst>
              <p:tags r:id="rId16"/>
            </p:custDataLst>
          </p:nvPr>
        </p:nvSpPr>
        <p:spPr>
          <a:xfrm>
            <a:off x="4040289" y="1742899"/>
            <a:ext cx="631332" cy="631332"/>
          </a:xfrm>
          <a:prstGeom prst="ellipse">
            <a:avLst/>
          </a:prstGeom>
          <a:solidFill>
            <a:schemeClr val="lt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cs typeface="+mn-ea"/>
                <a:sym typeface="+mn-lt"/>
              </a:rPr>
              <a:t>1</a:t>
            </a:r>
          </a:p>
        </p:txBody>
      </p:sp>
      <p:sp>
        <p:nvSpPr>
          <p:cNvPr id="132" name="椭圆 131">
            <a:extLst>
              <a:ext uri="{FF2B5EF4-FFF2-40B4-BE49-F238E27FC236}">
                <a16:creationId xmlns:a16="http://schemas.microsoft.com/office/drawing/2014/main" id="{FDE49DAA-167D-2F68-AE4C-311FF5BD413D}"/>
              </a:ext>
            </a:extLst>
          </p:cNvPr>
          <p:cNvSpPr/>
          <p:nvPr>
            <p:custDataLst>
              <p:tags r:id="rId17"/>
            </p:custDataLst>
          </p:nvPr>
        </p:nvSpPr>
        <p:spPr>
          <a:xfrm>
            <a:off x="4040289" y="3970232"/>
            <a:ext cx="631332" cy="631332"/>
          </a:xfrm>
          <a:prstGeom prst="ellipse">
            <a:avLst/>
          </a:prstGeom>
          <a:solidFill>
            <a:schemeClr val="lt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cs typeface="+mn-ea"/>
                <a:sym typeface="+mn-lt"/>
              </a:rPr>
              <a:t>3</a:t>
            </a:r>
          </a:p>
        </p:txBody>
      </p:sp>
      <p:sp>
        <p:nvSpPr>
          <p:cNvPr id="133" name="椭圆 132">
            <a:extLst>
              <a:ext uri="{FF2B5EF4-FFF2-40B4-BE49-F238E27FC236}">
                <a16:creationId xmlns:a16="http://schemas.microsoft.com/office/drawing/2014/main" id="{65EBBA13-F71F-8DE0-260E-2B4CE59707DB}"/>
              </a:ext>
            </a:extLst>
          </p:cNvPr>
          <p:cNvSpPr/>
          <p:nvPr>
            <p:custDataLst>
              <p:tags r:id="rId18"/>
            </p:custDataLst>
          </p:nvPr>
        </p:nvSpPr>
        <p:spPr>
          <a:xfrm>
            <a:off x="7528090" y="2676525"/>
            <a:ext cx="631332" cy="631332"/>
          </a:xfrm>
          <a:prstGeom prst="ellipse">
            <a:avLst/>
          </a:prstGeom>
          <a:solidFill>
            <a:schemeClr val="accent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cs typeface="+mn-ea"/>
                <a:sym typeface="+mn-lt"/>
              </a:rPr>
              <a:t>2</a:t>
            </a:r>
          </a:p>
        </p:txBody>
      </p:sp>
      <p:sp>
        <p:nvSpPr>
          <p:cNvPr id="134" name="椭圆 133">
            <a:extLst>
              <a:ext uri="{FF2B5EF4-FFF2-40B4-BE49-F238E27FC236}">
                <a16:creationId xmlns:a16="http://schemas.microsoft.com/office/drawing/2014/main" id="{46BF6EBD-7579-1AFC-F708-DCF590586294}"/>
              </a:ext>
            </a:extLst>
          </p:cNvPr>
          <p:cNvSpPr/>
          <p:nvPr>
            <p:custDataLst>
              <p:tags r:id="rId19"/>
            </p:custDataLst>
          </p:nvPr>
        </p:nvSpPr>
        <p:spPr>
          <a:xfrm>
            <a:off x="7528090" y="4902869"/>
            <a:ext cx="631332" cy="631332"/>
          </a:xfrm>
          <a:prstGeom prst="ellipse">
            <a:avLst/>
          </a:prstGeom>
          <a:solidFill>
            <a:schemeClr val="accent1">
              <a:lumMod val="7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srgbClr val="FFFFFF"/>
                </a:solidFill>
                <a:cs typeface="+mn-ea"/>
                <a:sym typeface="+mn-lt"/>
              </a:rPr>
              <a:t>4</a:t>
            </a:r>
          </a:p>
        </p:txBody>
      </p:sp>
    </p:spTree>
    <p:custDataLst>
      <p:tags r:id="rId1"/>
    </p:custDataLst>
    <p:extLst>
      <p:ext uri="{BB962C8B-B14F-4D97-AF65-F5344CB8AC3E}">
        <p14:creationId xmlns:p14="http://schemas.microsoft.com/office/powerpoint/2010/main" val="1379596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6BF0BEF-6C99-3CC1-1F4A-4010BAB8733A}"/>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57DB1C97-0C16-E0BF-5D0B-3600543A62B3}"/>
              </a:ext>
            </a:extLst>
          </p:cNvPr>
          <p:cNvSpPr>
            <a:spLocks noGrp="1"/>
          </p:cNvSpPr>
          <p:nvPr>
            <p:ph type="title"/>
          </p:nvPr>
        </p:nvSpPr>
        <p:spPr>
          <a:xfrm>
            <a:off x="3234141" y="3660859"/>
            <a:ext cx="8456798" cy="507509"/>
          </a:xfrm>
        </p:spPr>
        <p:txBody>
          <a:bodyPr>
            <a:noAutofit/>
          </a:bodyPr>
          <a:lstStyle/>
          <a:p>
            <a:pPr lvl="0">
              <a:defRPr/>
            </a:pPr>
            <a:r>
              <a:rPr lang="en-US" altLang="zh-CN" sz="3200" b="1" dirty="0">
                <a:solidFill>
                  <a:schemeClr val="bg1"/>
                </a:solidFill>
                <a:cs typeface="+mn-ea"/>
                <a:sym typeface="+mn-lt"/>
              </a:rPr>
              <a:t>Literature Review</a:t>
            </a:r>
          </a:p>
        </p:txBody>
      </p:sp>
      <p:sp>
        <p:nvSpPr>
          <p:cNvPr id="9" name="文本框 8">
            <a:extLst>
              <a:ext uri="{FF2B5EF4-FFF2-40B4-BE49-F238E27FC236}">
                <a16:creationId xmlns:a16="http://schemas.microsoft.com/office/drawing/2014/main" id="{3B447A1F-784A-26A2-FE2A-A57709D7A690}"/>
              </a:ext>
            </a:extLst>
          </p:cNvPr>
          <p:cNvSpPr txBox="1"/>
          <p:nvPr>
            <p:custDataLst>
              <p:tags r:id="rId1"/>
            </p:custDataLst>
          </p:nvPr>
        </p:nvSpPr>
        <p:spPr>
          <a:xfrm>
            <a:off x="990884" y="3507599"/>
            <a:ext cx="901523" cy="814030"/>
          </a:xfrm>
          <a:prstGeom prst="rect">
            <a:avLst/>
          </a:prstGeom>
          <a:noFill/>
          <a:ln w="117475">
            <a:noFill/>
          </a:ln>
        </p:spPr>
        <p:txBody>
          <a:bodyPr wrap="none" rtlCol="0">
            <a:prstTxWarp prst="textPlain">
              <a:avLst/>
            </a:prstTxWarp>
            <a:spAutoFit/>
          </a:bodyPr>
          <a:lstStyle/>
          <a:p>
            <a:r>
              <a:rPr lang="en-US" altLang="zh-CN" b="1" spc="-150" dirty="0">
                <a:solidFill>
                  <a:schemeClr val="accent1"/>
                </a:solidFill>
                <a:cs typeface="+mn-ea"/>
                <a:sym typeface="+mn-lt"/>
              </a:rPr>
              <a:t>03</a:t>
            </a:r>
          </a:p>
        </p:txBody>
      </p:sp>
      <p:sp>
        <p:nvSpPr>
          <p:cNvPr id="2" name="矩形 1">
            <a:extLst>
              <a:ext uri="{FF2B5EF4-FFF2-40B4-BE49-F238E27FC236}">
                <a16:creationId xmlns:a16="http://schemas.microsoft.com/office/drawing/2014/main" id="{8AF31A9C-1424-2C77-DA8A-B4D30D06614A}"/>
              </a:ext>
            </a:extLst>
          </p:cNvPr>
          <p:cNvSpPr/>
          <p:nvPr userDrawn="1">
            <p:custDataLst>
              <p:tags r:id="rId2"/>
            </p:custDataLst>
          </p:nvPr>
        </p:nvSpPr>
        <p:spPr>
          <a:xfrm>
            <a:off x="0" y="2853161"/>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162">
            <a:extLst>
              <a:ext uri="{FF2B5EF4-FFF2-40B4-BE49-F238E27FC236}">
                <a16:creationId xmlns:a16="http://schemas.microsoft.com/office/drawing/2014/main" id="{640A2DCD-DD48-87B5-9B4A-CDB9E6C272F8}"/>
              </a:ext>
            </a:extLst>
          </p:cNvPr>
          <p:cNvSpPr>
            <a:spLocks noChangeAspect="1"/>
          </p:cNvSpPr>
          <p:nvPr/>
        </p:nvSpPr>
        <p:spPr bwMode="auto">
          <a:xfrm>
            <a:off x="2154548" y="3548879"/>
            <a:ext cx="901728" cy="768312"/>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cxnSp>
        <p:nvCxnSpPr>
          <p:cNvPr id="7" name="直接连接符 6">
            <a:extLst>
              <a:ext uri="{FF2B5EF4-FFF2-40B4-BE49-F238E27FC236}">
                <a16:creationId xmlns:a16="http://schemas.microsoft.com/office/drawing/2014/main" id="{6A51AFE1-3EF2-E324-EB4C-04C323356FFD}"/>
              </a:ext>
            </a:extLst>
          </p:cNvPr>
          <p:cNvCxnSpPr>
            <a:cxnSpLocks/>
          </p:cNvCxnSpPr>
          <p:nvPr>
            <p:custDataLst>
              <p:tags r:id="rId3"/>
            </p:custDataLst>
          </p:nvPr>
        </p:nvCxnSpPr>
        <p:spPr>
          <a:xfrm flipH="1">
            <a:off x="990884" y="4457262"/>
            <a:ext cx="9999963" cy="0"/>
          </a:xfrm>
          <a:prstGeom prst="line">
            <a:avLst/>
          </a:prstGeom>
          <a:ln w="1905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6" name="图片 5" descr="D:\01啊菜\02珠澳学姐\珠澳学姐澳门四校图片\澳科大照片\DSC09127.jpgDSC09127">
            <a:extLst>
              <a:ext uri="{FF2B5EF4-FFF2-40B4-BE49-F238E27FC236}">
                <a16:creationId xmlns:a16="http://schemas.microsoft.com/office/drawing/2014/main" id="{B9764671-AFFC-E179-EA23-EF77EC65C833}"/>
              </a:ext>
            </a:extLst>
          </p:cNvPr>
          <p:cNvPicPr>
            <a:picLocks noChangeAspect="1"/>
          </p:cNvPicPr>
          <p:nvPr>
            <p:custDataLst>
              <p:tags r:id="rId4"/>
            </p:custDataLst>
          </p:nvPr>
        </p:nvPicPr>
        <p:blipFill rotWithShape="1">
          <a:blip r:embed="rId6">
            <a:alphaModFix amt="69000"/>
            <a:duotone>
              <a:schemeClr val="accent1">
                <a:shade val="45000"/>
                <a:satMod val="135000"/>
              </a:schemeClr>
              <a:prstClr val="white"/>
            </a:duotone>
          </a:blip>
          <a:srcRect/>
          <a:stretch>
            <a:fillRect/>
          </a:stretch>
        </p:blipFill>
        <p:spPr>
          <a:xfrm>
            <a:off x="0" y="0"/>
            <a:ext cx="12192000" cy="2853161"/>
          </a:xfrm>
          <a:prstGeom prst="rect">
            <a:avLst/>
          </a:prstGeom>
        </p:spPr>
      </p:pic>
    </p:spTree>
    <p:extLst>
      <p:ext uri="{BB962C8B-B14F-4D97-AF65-F5344CB8AC3E}">
        <p14:creationId xmlns:p14="http://schemas.microsoft.com/office/powerpoint/2010/main" val="1371204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D5624-9F65-90DE-1274-6A140798D10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9F1236-28D0-A633-E0EE-EDF39347EA47}"/>
              </a:ext>
            </a:extLst>
          </p:cNvPr>
          <p:cNvSpPr>
            <a:spLocks noGrp="1"/>
          </p:cNvSpPr>
          <p:nvPr>
            <p:ph type="title"/>
          </p:nvPr>
        </p:nvSpPr>
        <p:spPr/>
        <p:txBody>
          <a:bodyPr/>
          <a:lstStyle/>
          <a:p>
            <a:r>
              <a:rPr lang="en-US" altLang="zh-CN" dirty="0">
                <a:solidFill>
                  <a:schemeClr val="accent1"/>
                </a:solidFill>
                <a:latin typeface="+mn-lt"/>
                <a:ea typeface="+mn-ea"/>
                <a:cs typeface="+mn-ea"/>
                <a:sym typeface="+mn-lt"/>
              </a:rPr>
              <a:t>Literature Review</a:t>
            </a:r>
          </a:p>
        </p:txBody>
      </p:sp>
      <p:sp>
        <p:nvSpPr>
          <p:cNvPr id="35" name="矩形: 圆角 34">
            <a:extLst>
              <a:ext uri="{FF2B5EF4-FFF2-40B4-BE49-F238E27FC236}">
                <a16:creationId xmlns:a16="http://schemas.microsoft.com/office/drawing/2014/main" id="{5F8C5383-A396-1A26-6B03-44F481290C11}"/>
              </a:ext>
            </a:extLst>
          </p:cNvPr>
          <p:cNvSpPr/>
          <p:nvPr>
            <p:custDataLst>
              <p:tags r:id="rId1"/>
            </p:custDataLst>
          </p:nvPr>
        </p:nvSpPr>
        <p:spPr bwMode="auto">
          <a:xfrm>
            <a:off x="1002504" y="3059905"/>
            <a:ext cx="2909888" cy="571500"/>
          </a:xfrm>
          <a:prstGeom prst="roundRect">
            <a:avLst/>
          </a:prstGeom>
          <a:solidFill>
            <a:schemeClr val="accent1">
              <a:lumMod val="60000"/>
              <a:lumOff val="40000"/>
            </a:schemeClr>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800" dirty="0">
                <a:solidFill>
                  <a:srgbClr val="FFFFFF"/>
                </a:solidFill>
                <a:cs typeface="+mn-ea"/>
                <a:sym typeface="+mn-lt"/>
              </a:rPr>
              <a:t>Early feature-based template matching methods</a:t>
            </a:r>
          </a:p>
          <a:p>
            <a:pPr algn="ctr"/>
            <a:r>
              <a:rPr lang="en-US" altLang="zh-CN" sz="1900" b="1" dirty="0">
                <a:solidFill>
                  <a:srgbClr val="FFFFFF"/>
                </a:solidFill>
                <a:cs typeface="+mn-ea"/>
                <a:sym typeface="+mn-lt"/>
              </a:rPr>
              <a:t> </a:t>
            </a:r>
            <a:r>
              <a:rPr lang="en-US" altLang="zh-CN" sz="1600" b="1" dirty="0">
                <a:solidFill>
                  <a:srgbClr val="FFFFFF"/>
                </a:solidFill>
                <a:cs typeface="+mn-ea"/>
                <a:sym typeface="+mn-lt"/>
              </a:rPr>
              <a:t>(1980s – Early 1990s)</a:t>
            </a:r>
            <a:endParaRPr lang="en-US" altLang="zh-CN" sz="1900" b="1" dirty="0">
              <a:solidFill>
                <a:srgbClr val="FFFFFF"/>
              </a:solidFill>
              <a:cs typeface="+mn-ea"/>
              <a:sym typeface="+mn-lt"/>
            </a:endParaRPr>
          </a:p>
        </p:txBody>
      </p:sp>
      <p:cxnSp>
        <p:nvCxnSpPr>
          <p:cNvPr id="36" name="直接连接符 35">
            <a:extLst>
              <a:ext uri="{FF2B5EF4-FFF2-40B4-BE49-F238E27FC236}">
                <a16:creationId xmlns:a16="http://schemas.microsoft.com/office/drawing/2014/main" id="{C6580417-A385-B764-D93D-BC280D831071}"/>
              </a:ext>
            </a:extLst>
          </p:cNvPr>
          <p:cNvCxnSpPr/>
          <p:nvPr>
            <p:custDataLst>
              <p:tags r:id="rId2"/>
            </p:custDataLst>
          </p:nvPr>
        </p:nvCxnSpPr>
        <p:spPr>
          <a:xfrm>
            <a:off x="2455067" y="2580480"/>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1E41C852-B99A-F46F-C3BD-BA970170A1D0}"/>
              </a:ext>
            </a:extLst>
          </p:cNvPr>
          <p:cNvSpPr/>
          <p:nvPr>
            <p:custDataLst>
              <p:tags r:id="rId3"/>
            </p:custDataLst>
          </p:nvPr>
        </p:nvSpPr>
        <p:spPr bwMode="auto">
          <a:xfrm>
            <a:off x="2455068" y="3694905"/>
            <a:ext cx="2908300" cy="573088"/>
          </a:xfrm>
          <a:prstGeom prst="roundRect">
            <a:avLst/>
          </a:prstGeom>
          <a:solidFill>
            <a:schemeClr val="accent2">
              <a:lumMod val="60000"/>
              <a:lumOff val="40000"/>
            </a:schemeClr>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800" dirty="0">
                <a:solidFill>
                  <a:srgbClr val="FFFFFF"/>
                </a:solidFill>
                <a:cs typeface="+mn-ea"/>
                <a:sym typeface="+mn-lt"/>
              </a:rPr>
              <a:t>Structural features and texture analysis methods </a:t>
            </a:r>
          </a:p>
          <a:p>
            <a:pPr algn="ctr"/>
            <a:r>
              <a:rPr lang="en-US" altLang="zh-CN" sz="1600" b="1" dirty="0">
                <a:solidFill>
                  <a:srgbClr val="FFFFFF"/>
                </a:solidFill>
                <a:cs typeface="+mn-ea"/>
                <a:sym typeface="+mn-lt"/>
              </a:rPr>
              <a:t>(1990s - Early 2000s)</a:t>
            </a:r>
          </a:p>
        </p:txBody>
      </p:sp>
      <p:cxnSp>
        <p:nvCxnSpPr>
          <p:cNvPr id="34" name="直接连接符 33">
            <a:extLst>
              <a:ext uri="{FF2B5EF4-FFF2-40B4-BE49-F238E27FC236}">
                <a16:creationId xmlns:a16="http://schemas.microsoft.com/office/drawing/2014/main" id="{35C5B808-AFFE-6A75-C711-B03E9FF1BC2A}"/>
              </a:ext>
            </a:extLst>
          </p:cNvPr>
          <p:cNvCxnSpPr/>
          <p:nvPr>
            <p:custDataLst>
              <p:tags r:id="rId4"/>
            </p:custDataLst>
          </p:nvPr>
        </p:nvCxnSpPr>
        <p:spPr>
          <a:xfrm>
            <a:off x="3909217" y="4306093"/>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414EFB58-7615-6757-9E88-6A56CC44F3C0}"/>
              </a:ext>
            </a:extLst>
          </p:cNvPr>
          <p:cNvSpPr/>
          <p:nvPr>
            <p:custDataLst>
              <p:tags r:id="rId5"/>
            </p:custDataLst>
          </p:nvPr>
        </p:nvSpPr>
        <p:spPr bwMode="auto">
          <a:xfrm>
            <a:off x="3909218" y="3059905"/>
            <a:ext cx="2909888" cy="571500"/>
          </a:xfrm>
          <a:prstGeom prst="roundRect">
            <a:avLst/>
          </a:prstGeom>
          <a:solidFill>
            <a:schemeClr val="accent1"/>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800" dirty="0">
                <a:solidFill>
                  <a:srgbClr val="FFFFFF"/>
                </a:solidFill>
                <a:cs typeface="+mn-ea"/>
                <a:sym typeface="+mn-lt"/>
              </a:rPr>
              <a:t>Statistical Models and Machine Learning Methods </a:t>
            </a:r>
            <a:r>
              <a:rPr lang="en-US" altLang="zh-CN" sz="1600" b="1" dirty="0">
                <a:solidFill>
                  <a:srgbClr val="FFFFFF"/>
                </a:solidFill>
                <a:cs typeface="+mn-ea"/>
                <a:sym typeface="+mn-lt"/>
              </a:rPr>
              <a:t>(2000s - Early 2010s)</a:t>
            </a:r>
            <a:endParaRPr lang="en-US" altLang="zh-CN" b="1" dirty="0">
              <a:solidFill>
                <a:srgbClr val="FFFFFF"/>
              </a:solidFill>
              <a:cs typeface="+mn-ea"/>
              <a:sym typeface="+mn-lt"/>
            </a:endParaRPr>
          </a:p>
        </p:txBody>
      </p:sp>
      <p:cxnSp>
        <p:nvCxnSpPr>
          <p:cNvPr id="32" name="直接连接符 31">
            <a:extLst>
              <a:ext uri="{FF2B5EF4-FFF2-40B4-BE49-F238E27FC236}">
                <a16:creationId xmlns:a16="http://schemas.microsoft.com/office/drawing/2014/main" id="{234D0905-7570-F507-5EB5-6C6EF0648946}"/>
              </a:ext>
            </a:extLst>
          </p:cNvPr>
          <p:cNvCxnSpPr/>
          <p:nvPr>
            <p:custDataLst>
              <p:tags r:id="rId6"/>
            </p:custDataLst>
          </p:nvPr>
        </p:nvCxnSpPr>
        <p:spPr>
          <a:xfrm>
            <a:off x="5361781" y="2580480"/>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D3078C64-C5C8-3DC4-F74D-A00D1BCFEECE}"/>
              </a:ext>
            </a:extLst>
          </p:cNvPr>
          <p:cNvSpPr/>
          <p:nvPr>
            <p:custDataLst>
              <p:tags r:id="rId7"/>
            </p:custDataLst>
          </p:nvPr>
        </p:nvSpPr>
        <p:spPr bwMode="auto">
          <a:xfrm>
            <a:off x="5361782" y="3694905"/>
            <a:ext cx="2908300" cy="573088"/>
          </a:xfrm>
          <a:prstGeom prst="roundRect">
            <a:avLst/>
          </a:prstGeom>
          <a:solidFill>
            <a:schemeClr val="accent5"/>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800" b="1" dirty="0">
                <a:solidFill>
                  <a:srgbClr val="FFFFFF"/>
                </a:solidFill>
                <a:cs typeface="+mn-ea"/>
                <a:sym typeface="+mn-lt"/>
              </a:rPr>
              <a:t>Introduction of deep learning methods </a:t>
            </a:r>
          </a:p>
          <a:p>
            <a:pPr algn="ctr"/>
            <a:r>
              <a:rPr lang="en-US" altLang="zh-CN" sz="1900" b="1" dirty="0">
                <a:solidFill>
                  <a:srgbClr val="FFFFFF"/>
                </a:solidFill>
                <a:cs typeface="+mn-ea"/>
                <a:sym typeface="+mn-lt"/>
              </a:rPr>
              <a:t>(Mid - 2010s)</a:t>
            </a:r>
          </a:p>
        </p:txBody>
      </p:sp>
      <p:cxnSp>
        <p:nvCxnSpPr>
          <p:cNvPr id="30" name="直接连接符 29">
            <a:extLst>
              <a:ext uri="{FF2B5EF4-FFF2-40B4-BE49-F238E27FC236}">
                <a16:creationId xmlns:a16="http://schemas.microsoft.com/office/drawing/2014/main" id="{85A3F87B-2799-CB8D-3E11-DE10C22C0BE9}"/>
              </a:ext>
            </a:extLst>
          </p:cNvPr>
          <p:cNvCxnSpPr/>
          <p:nvPr>
            <p:custDataLst>
              <p:tags r:id="rId8"/>
            </p:custDataLst>
          </p:nvPr>
        </p:nvCxnSpPr>
        <p:spPr>
          <a:xfrm>
            <a:off x="6815931" y="4306093"/>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67D8FFA7-F740-D9FE-9778-E98542F98CD1}"/>
              </a:ext>
            </a:extLst>
          </p:cNvPr>
          <p:cNvSpPr/>
          <p:nvPr>
            <p:custDataLst>
              <p:tags r:id="rId9"/>
            </p:custDataLst>
          </p:nvPr>
        </p:nvSpPr>
        <p:spPr bwMode="auto">
          <a:xfrm>
            <a:off x="6815932" y="3059905"/>
            <a:ext cx="2909888" cy="571500"/>
          </a:xfrm>
          <a:prstGeom prst="roundRect">
            <a:avLst/>
          </a:prstGeom>
          <a:solidFill>
            <a:srgbClr val="215B93"/>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800" dirty="0">
                <a:solidFill>
                  <a:srgbClr val="FFFFFF"/>
                </a:solidFill>
                <a:cs typeface="+mn-ea"/>
                <a:sym typeface="+mn-lt"/>
              </a:rPr>
              <a:t>End-to-end systems based on deep neural networks </a:t>
            </a:r>
          </a:p>
          <a:p>
            <a:pPr algn="ctr"/>
            <a:r>
              <a:rPr lang="en-US" altLang="zh-CN" sz="1600" b="1" dirty="0">
                <a:solidFill>
                  <a:srgbClr val="FFFFFF"/>
                </a:solidFill>
                <a:cs typeface="+mn-ea"/>
                <a:sym typeface="+mn-lt"/>
              </a:rPr>
              <a:t>(Late 2010s - Present)</a:t>
            </a:r>
          </a:p>
        </p:txBody>
      </p:sp>
      <p:cxnSp>
        <p:nvCxnSpPr>
          <p:cNvPr id="28" name="直接连接符 27">
            <a:extLst>
              <a:ext uri="{FF2B5EF4-FFF2-40B4-BE49-F238E27FC236}">
                <a16:creationId xmlns:a16="http://schemas.microsoft.com/office/drawing/2014/main" id="{E570FD87-F814-E027-B324-2F1042B01909}"/>
              </a:ext>
            </a:extLst>
          </p:cNvPr>
          <p:cNvCxnSpPr/>
          <p:nvPr>
            <p:custDataLst>
              <p:tags r:id="rId10"/>
            </p:custDataLst>
          </p:nvPr>
        </p:nvCxnSpPr>
        <p:spPr>
          <a:xfrm>
            <a:off x="8268494" y="2567588"/>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002E0EF3-8121-AB97-CE1D-D47ECF952B19}"/>
              </a:ext>
            </a:extLst>
          </p:cNvPr>
          <p:cNvSpPr/>
          <p:nvPr>
            <p:custDataLst>
              <p:tags r:id="rId11"/>
            </p:custDataLst>
          </p:nvPr>
        </p:nvSpPr>
        <p:spPr bwMode="auto">
          <a:xfrm>
            <a:off x="8268496" y="3694905"/>
            <a:ext cx="2908300" cy="573088"/>
          </a:xfrm>
          <a:prstGeom prst="roundRect">
            <a:avLst/>
          </a:prstGeom>
          <a:solidFill>
            <a:schemeClr val="accent2">
              <a:lumMod val="75000"/>
            </a:schemeClr>
          </a:solidFill>
          <a:ln>
            <a:noFill/>
          </a:ln>
        </p:spPr>
        <p:txBody>
          <a:bodyPr vert="horz" wrap="square" lIns="91440" tIns="45720" rIns="91440" bIns="45720" numCol="1" anchor="ctr" anchorCtr="1"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700" dirty="0">
                <a:solidFill>
                  <a:srgbClr val="FFFFFF"/>
                </a:solidFill>
                <a:cs typeface="+mn-ea"/>
                <a:sym typeface="+mn-lt"/>
              </a:rPr>
              <a:t>Self-supervised learning and multimodal fusion </a:t>
            </a:r>
          </a:p>
          <a:p>
            <a:pPr algn="ctr"/>
            <a:r>
              <a:rPr lang="en-US" altLang="zh-CN" sz="1600" b="1" dirty="0">
                <a:solidFill>
                  <a:srgbClr val="FFFFFF"/>
                </a:solidFill>
                <a:cs typeface="+mn-ea"/>
                <a:sym typeface="+mn-lt"/>
              </a:rPr>
              <a:t>(2020 - Future)</a:t>
            </a:r>
          </a:p>
        </p:txBody>
      </p:sp>
      <p:cxnSp>
        <p:nvCxnSpPr>
          <p:cNvPr id="26" name="直接连接符 25">
            <a:extLst>
              <a:ext uri="{FF2B5EF4-FFF2-40B4-BE49-F238E27FC236}">
                <a16:creationId xmlns:a16="http://schemas.microsoft.com/office/drawing/2014/main" id="{BAEA8015-92FC-3FFB-4597-1505850C4F46}"/>
              </a:ext>
            </a:extLst>
          </p:cNvPr>
          <p:cNvCxnSpPr/>
          <p:nvPr>
            <p:custDataLst>
              <p:tags r:id="rId12"/>
            </p:custDataLst>
          </p:nvPr>
        </p:nvCxnSpPr>
        <p:spPr>
          <a:xfrm>
            <a:off x="9722645" y="4306093"/>
            <a:ext cx="0" cy="441325"/>
          </a:xfrm>
          <a:prstGeom prst="line">
            <a:avLst/>
          </a:prstGeom>
          <a:ln w="12700" cap="rnd">
            <a:solidFill>
              <a:schemeClr val="lt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AD83E80-95A0-F4DC-E049-93F135A4EFFC}"/>
              </a:ext>
            </a:extLst>
          </p:cNvPr>
          <p:cNvSpPr/>
          <p:nvPr>
            <p:custDataLst>
              <p:tags r:id="rId13"/>
            </p:custDataLst>
          </p:nvPr>
        </p:nvSpPr>
        <p:spPr bwMode="auto">
          <a:xfrm>
            <a:off x="812956" y="1379723"/>
            <a:ext cx="3284215" cy="1181707"/>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200" dirty="0">
                <a:solidFill>
                  <a:schemeClr val="dk1"/>
                </a:solidFill>
                <a:cs typeface="+mn-ea"/>
                <a:sym typeface="+mn-lt"/>
              </a:rPr>
              <a:t>1989. </a:t>
            </a:r>
            <a:r>
              <a:rPr lang="en-US" altLang="zh-CN" sz="1200" dirty="0">
                <a:cs typeface="+mn-ea"/>
                <a:sym typeface="+mn-lt"/>
              </a:rPr>
              <a:t>R. Plamondon, M. Parizeau</a:t>
            </a:r>
          </a:p>
          <a:p>
            <a:pPr algn="ctr">
              <a:lnSpc>
                <a:spcPct val="150000"/>
              </a:lnSpc>
            </a:pPr>
            <a:r>
              <a:rPr lang="en-US" altLang="zh-CN" sz="1200" b="1" i="1" dirty="0">
                <a:cs typeface="+mn-ea"/>
                <a:sym typeface="+mn-lt"/>
              </a:rPr>
              <a:t>“Geometric features &amp; Euclidean distance”</a:t>
            </a:r>
          </a:p>
          <a:p>
            <a:pPr algn="ctr">
              <a:lnSpc>
                <a:spcPct val="150000"/>
              </a:lnSpc>
            </a:pPr>
            <a:r>
              <a:rPr lang="en-US" altLang="zh-CN" sz="1200" dirty="0">
                <a:solidFill>
                  <a:schemeClr val="dk1"/>
                </a:solidFill>
                <a:cs typeface="+mn-ea"/>
                <a:sym typeface="+mn-lt"/>
              </a:rPr>
              <a:t>1991. R. Kashi, M. Davidson</a:t>
            </a:r>
            <a:endParaRPr lang="en-US" altLang="zh-CN" sz="1200" dirty="0">
              <a:cs typeface="+mn-ea"/>
              <a:sym typeface="+mn-lt"/>
            </a:endParaRPr>
          </a:p>
          <a:p>
            <a:pPr algn="ctr">
              <a:lnSpc>
                <a:spcPct val="150000"/>
              </a:lnSpc>
            </a:pPr>
            <a:r>
              <a:rPr lang="en-US" altLang="zh-CN" sz="1200" b="1" i="1" dirty="0">
                <a:cs typeface="+mn-ea"/>
                <a:sym typeface="+mn-lt"/>
              </a:rPr>
              <a:t>“Comparing the geometric features”</a:t>
            </a:r>
          </a:p>
        </p:txBody>
      </p:sp>
      <p:sp>
        <p:nvSpPr>
          <p:cNvPr id="20" name="矩形 19">
            <a:extLst>
              <a:ext uri="{FF2B5EF4-FFF2-40B4-BE49-F238E27FC236}">
                <a16:creationId xmlns:a16="http://schemas.microsoft.com/office/drawing/2014/main" id="{ED8604CA-4014-C1C1-D545-320A22B28631}"/>
              </a:ext>
            </a:extLst>
          </p:cNvPr>
          <p:cNvSpPr/>
          <p:nvPr>
            <p:custDataLst>
              <p:tags r:id="rId14"/>
            </p:custDataLst>
          </p:nvPr>
        </p:nvSpPr>
        <p:spPr bwMode="auto">
          <a:xfrm>
            <a:off x="3965955" y="1410565"/>
            <a:ext cx="2791646" cy="1150555"/>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fontScale="85000" lnSpcReduction="20000"/>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100" dirty="0">
                <a:solidFill>
                  <a:schemeClr val="dk1"/>
                </a:solidFill>
                <a:cs typeface="+mn-ea"/>
                <a:sym typeface="+mn-lt"/>
              </a:rPr>
              <a:t>2000. J. </a:t>
            </a:r>
            <a:r>
              <a:rPr lang="en-US" altLang="zh-CN" sz="1100" dirty="0" err="1">
                <a:solidFill>
                  <a:schemeClr val="dk1"/>
                </a:solidFill>
                <a:cs typeface="+mn-ea"/>
                <a:sym typeface="+mn-lt"/>
              </a:rPr>
              <a:t>Coetzer</a:t>
            </a:r>
            <a:r>
              <a:rPr lang="en-US" altLang="zh-CN" sz="1100" dirty="0">
                <a:solidFill>
                  <a:schemeClr val="dk1"/>
                </a:solidFill>
                <a:cs typeface="+mn-ea"/>
                <a:sym typeface="+mn-lt"/>
              </a:rPr>
              <a:t>, A. Conradie</a:t>
            </a:r>
            <a:endParaRPr lang="en-US" altLang="zh-CN" sz="1100" b="1" dirty="0">
              <a:solidFill>
                <a:schemeClr val="dk1"/>
              </a:solidFill>
              <a:cs typeface="+mn-ea"/>
              <a:sym typeface="+mn-lt"/>
            </a:endParaRPr>
          </a:p>
          <a:p>
            <a:pPr algn="ctr">
              <a:lnSpc>
                <a:spcPct val="150000"/>
              </a:lnSpc>
            </a:pPr>
            <a:r>
              <a:rPr lang="en-US" altLang="zh-CN" sz="1100" b="1" i="1" dirty="0">
                <a:cs typeface="+mn-ea"/>
                <a:sym typeface="+mn-lt"/>
              </a:rPr>
              <a:t>“Combining discrete Radon transform &amp; HMM”</a:t>
            </a:r>
          </a:p>
          <a:p>
            <a:pPr algn="ctr">
              <a:lnSpc>
                <a:spcPct val="150000"/>
              </a:lnSpc>
            </a:pPr>
            <a:r>
              <a:rPr lang="en-US" altLang="zh-CN" sz="1100" dirty="0">
                <a:cs typeface="+mn-ea"/>
                <a:sym typeface="+mn-lt"/>
              </a:rPr>
              <a:t>2003. C. </a:t>
            </a:r>
            <a:r>
              <a:rPr lang="en-US" altLang="zh-CN" sz="1100" dirty="0" err="1">
                <a:cs typeface="+mn-ea"/>
                <a:sym typeface="+mn-lt"/>
              </a:rPr>
              <a:t>Vielhauer</a:t>
            </a:r>
            <a:r>
              <a:rPr lang="en-US" altLang="zh-CN" sz="1100" dirty="0">
                <a:cs typeface="+mn-ea"/>
                <a:sym typeface="+mn-lt"/>
              </a:rPr>
              <a:t>, A. </a:t>
            </a:r>
            <a:r>
              <a:rPr lang="en-US" altLang="zh-CN" sz="1100" dirty="0" err="1">
                <a:cs typeface="+mn-ea"/>
                <a:sym typeface="+mn-lt"/>
              </a:rPr>
              <a:t>Mansfiel</a:t>
            </a:r>
            <a:endParaRPr lang="en-US" altLang="zh-CN" sz="1100" b="1" dirty="0">
              <a:cs typeface="+mn-ea"/>
              <a:sym typeface="+mn-lt"/>
            </a:endParaRPr>
          </a:p>
          <a:p>
            <a:pPr algn="ctr">
              <a:lnSpc>
                <a:spcPct val="150000"/>
              </a:lnSpc>
            </a:pPr>
            <a:r>
              <a:rPr lang="en-US" altLang="zh-CN" sz="1100" b="1" dirty="0">
                <a:cs typeface="+mn-ea"/>
                <a:sym typeface="+mn-lt"/>
              </a:rPr>
              <a:t>“Fusing DWT with features”</a:t>
            </a:r>
          </a:p>
          <a:p>
            <a:pPr algn="ctr">
              <a:lnSpc>
                <a:spcPct val="150000"/>
              </a:lnSpc>
            </a:pPr>
            <a:r>
              <a:rPr lang="en-US" altLang="zh-CN" sz="1100" dirty="0">
                <a:cs typeface="+mn-ea"/>
                <a:sym typeface="+mn-lt"/>
              </a:rPr>
              <a:t>2006. M. A. </a:t>
            </a:r>
            <a:r>
              <a:rPr lang="en-US" altLang="zh-CN" sz="1100" dirty="0" err="1">
                <a:cs typeface="+mn-ea"/>
                <a:sym typeface="+mn-lt"/>
              </a:rPr>
              <a:t>Hafemann</a:t>
            </a:r>
            <a:r>
              <a:rPr lang="en-US" altLang="zh-CN" sz="1100" dirty="0">
                <a:cs typeface="+mn-ea"/>
                <a:sym typeface="+mn-lt"/>
              </a:rPr>
              <a:t>, G. M. Almeida</a:t>
            </a:r>
            <a:br>
              <a:rPr lang="en-US" altLang="zh-CN" sz="1100" b="1" dirty="0">
                <a:cs typeface="+mn-ea"/>
                <a:sym typeface="+mn-lt"/>
              </a:rPr>
            </a:br>
            <a:r>
              <a:rPr lang="en-US" altLang="zh-CN" sz="1100" b="1" i="1" dirty="0">
                <a:cs typeface="+mn-ea"/>
                <a:sym typeface="+mn-lt"/>
              </a:rPr>
              <a:t>“Geometric features and fixed-point”</a:t>
            </a:r>
            <a:endParaRPr lang="en-US" altLang="zh-CN" sz="1100" i="1" dirty="0">
              <a:cs typeface="+mn-ea"/>
              <a:sym typeface="+mn-lt"/>
            </a:endParaRPr>
          </a:p>
        </p:txBody>
      </p:sp>
      <p:sp>
        <p:nvSpPr>
          <p:cNvPr id="21" name="矩形 20">
            <a:extLst>
              <a:ext uri="{FF2B5EF4-FFF2-40B4-BE49-F238E27FC236}">
                <a16:creationId xmlns:a16="http://schemas.microsoft.com/office/drawing/2014/main" id="{C08EE26E-2C15-4DEC-2FF4-3D921ACC9F1B}"/>
              </a:ext>
            </a:extLst>
          </p:cNvPr>
          <p:cNvSpPr/>
          <p:nvPr>
            <p:custDataLst>
              <p:tags r:id="rId15"/>
            </p:custDataLst>
          </p:nvPr>
        </p:nvSpPr>
        <p:spPr bwMode="auto">
          <a:xfrm>
            <a:off x="6626385" y="1210631"/>
            <a:ext cx="3284219" cy="1367258"/>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fontScale="85000" lnSpcReduction="20000"/>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100" dirty="0">
                <a:solidFill>
                  <a:schemeClr val="dk1"/>
                </a:solidFill>
                <a:cs typeface="+mn-ea"/>
                <a:sym typeface="+mn-lt"/>
              </a:rPr>
              <a:t>2017. L. G. </a:t>
            </a:r>
            <a:r>
              <a:rPr lang="en-US" altLang="zh-CN" sz="1100" dirty="0" err="1">
                <a:solidFill>
                  <a:schemeClr val="dk1"/>
                </a:solidFill>
                <a:cs typeface="+mn-ea"/>
                <a:sym typeface="+mn-lt"/>
              </a:rPr>
              <a:t>Hafemann</a:t>
            </a:r>
            <a:r>
              <a:rPr lang="en-US" altLang="zh-CN" sz="1100" dirty="0">
                <a:solidFill>
                  <a:schemeClr val="dk1"/>
                </a:solidFill>
                <a:cs typeface="+mn-ea"/>
                <a:sym typeface="+mn-lt"/>
              </a:rPr>
              <a:t>, G. M. Almeida</a:t>
            </a:r>
          </a:p>
          <a:p>
            <a:pPr algn="ctr">
              <a:lnSpc>
                <a:spcPct val="150000"/>
              </a:lnSpc>
            </a:pPr>
            <a:r>
              <a:rPr lang="en-US" altLang="zh-CN" sz="1100" b="1" i="1" dirty="0">
                <a:solidFill>
                  <a:schemeClr val="dk1"/>
                </a:solidFill>
                <a:cs typeface="+mn-ea"/>
                <a:sym typeface="+mn-lt"/>
              </a:rPr>
              <a:t>“Deep</a:t>
            </a:r>
            <a:r>
              <a:rPr lang="zh-CN" altLang="en-US" sz="1100" b="1" i="1" dirty="0">
                <a:solidFill>
                  <a:schemeClr val="dk1"/>
                </a:solidFill>
                <a:cs typeface="+mn-ea"/>
                <a:sym typeface="+mn-lt"/>
              </a:rPr>
              <a:t> </a:t>
            </a:r>
            <a:r>
              <a:rPr lang="en-US" altLang="zh-CN" sz="1100" b="1" i="1" dirty="0">
                <a:solidFill>
                  <a:schemeClr val="dk1"/>
                </a:solidFill>
                <a:cs typeface="+mn-ea"/>
                <a:sym typeface="+mn-lt"/>
              </a:rPr>
              <a:t>CNN</a:t>
            </a:r>
            <a:r>
              <a:rPr lang="zh-CN" altLang="en-US" sz="1100" b="1" i="1" dirty="0">
                <a:solidFill>
                  <a:schemeClr val="dk1"/>
                </a:solidFill>
                <a:cs typeface="+mn-ea"/>
                <a:sym typeface="+mn-lt"/>
              </a:rPr>
              <a:t> </a:t>
            </a:r>
            <a:r>
              <a:rPr lang="en-US" altLang="zh-CN" sz="1100" b="1" i="1" dirty="0">
                <a:solidFill>
                  <a:schemeClr val="dk1"/>
                </a:solidFill>
                <a:cs typeface="+mn-ea"/>
                <a:sym typeface="+mn-lt"/>
              </a:rPr>
              <a:t>based</a:t>
            </a:r>
            <a:r>
              <a:rPr lang="zh-CN" altLang="en-US" sz="1100" b="1" i="1" dirty="0">
                <a:solidFill>
                  <a:schemeClr val="dk1"/>
                </a:solidFill>
                <a:cs typeface="+mn-ea"/>
                <a:sym typeface="+mn-lt"/>
              </a:rPr>
              <a:t> </a:t>
            </a:r>
            <a:r>
              <a:rPr lang="en-US" altLang="zh-CN" sz="1100" b="1" i="1" dirty="0">
                <a:solidFill>
                  <a:schemeClr val="dk1"/>
                </a:solidFill>
                <a:cs typeface="+mn-ea"/>
                <a:sym typeface="+mn-lt"/>
              </a:rPr>
              <a:t>on</a:t>
            </a:r>
            <a:r>
              <a:rPr lang="zh-CN" altLang="en-US" sz="1100" b="1" i="1" dirty="0">
                <a:solidFill>
                  <a:schemeClr val="dk1"/>
                </a:solidFill>
                <a:cs typeface="+mn-ea"/>
                <a:sym typeface="+mn-lt"/>
              </a:rPr>
              <a:t> </a:t>
            </a:r>
            <a:r>
              <a:rPr lang="en-US" altLang="zh-CN" sz="1100" b="1" i="1" dirty="0">
                <a:cs typeface="+mn-ea"/>
                <a:sym typeface="+mn-lt"/>
              </a:rPr>
              <a:t>transfer learning”</a:t>
            </a:r>
          </a:p>
          <a:p>
            <a:pPr algn="ctr">
              <a:lnSpc>
                <a:spcPct val="150000"/>
              </a:lnSpc>
            </a:pPr>
            <a:r>
              <a:rPr lang="en-US" altLang="zh-CN" sz="1100" dirty="0">
                <a:solidFill>
                  <a:schemeClr val="dk1"/>
                </a:solidFill>
                <a:cs typeface="+mn-ea"/>
                <a:sym typeface="+mn-lt"/>
              </a:rPr>
              <a:t>2019. W. Zhang, Z. </a:t>
            </a:r>
            <a:r>
              <a:rPr lang="en-US" altLang="zh-CN" sz="1100" dirty="0">
                <a:cs typeface="+mn-ea"/>
                <a:sym typeface="+mn-lt"/>
              </a:rPr>
              <a:t>Zhao</a:t>
            </a:r>
          </a:p>
          <a:p>
            <a:pPr algn="ctr">
              <a:lnSpc>
                <a:spcPct val="150000"/>
              </a:lnSpc>
            </a:pPr>
            <a:r>
              <a:rPr lang="en-US" altLang="zh-CN" sz="1100" b="1" i="1" dirty="0">
                <a:solidFill>
                  <a:schemeClr val="dk1"/>
                </a:solidFill>
                <a:cs typeface="+mn-ea"/>
                <a:sym typeface="+mn-lt"/>
              </a:rPr>
              <a:t>“Siamese network based on contrastive loss</a:t>
            </a:r>
            <a:r>
              <a:rPr lang="en-US" altLang="zh-CN" sz="1100" b="1" i="1" dirty="0">
                <a:cs typeface="+mn-ea"/>
                <a:sym typeface="+mn-lt"/>
              </a:rPr>
              <a:t>”</a:t>
            </a:r>
          </a:p>
          <a:p>
            <a:pPr algn="ctr">
              <a:lnSpc>
                <a:spcPct val="150000"/>
              </a:lnSpc>
            </a:pPr>
            <a:r>
              <a:rPr lang="en-US" altLang="zh-CN" sz="1100" dirty="0">
                <a:solidFill>
                  <a:schemeClr val="dk1"/>
                </a:solidFill>
                <a:cs typeface="+mn-ea"/>
                <a:sym typeface="+mn-lt"/>
              </a:rPr>
              <a:t>2020.</a:t>
            </a:r>
            <a:r>
              <a:rPr lang="en-US" altLang="zh-CN" sz="1100" dirty="0">
                <a:cs typeface="+mn-ea"/>
                <a:sym typeface="+mn-lt"/>
              </a:rPr>
              <a:t> E. Soleimani, M. </a:t>
            </a:r>
            <a:r>
              <a:rPr lang="en-US" altLang="zh-CN" sz="1100" dirty="0" err="1">
                <a:cs typeface="+mn-ea"/>
                <a:sym typeface="+mn-lt"/>
              </a:rPr>
              <a:t>Choraś</a:t>
            </a:r>
            <a:endParaRPr lang="en-US" altLang="zh-CN" sz="1100" dirty="0">
              <a:cs typeface="+mn-ea"/>
              <a:sym typeface="+mn-lt"/>
            </a:endParaRPr>
          </a:p>
          <a:p>
            <a:pPr algn="ctr">
              <a:lnSpc>
                <a:spcPct val="150000"/>
              </a:lnSpc>
            </a:pPr>
            <a:r>
              <a:rPr lang="en-US" altLang="zh-CN" sz="1100" b="1" i="1" dirty="0">
                <a:solidFill>
                  <a:schemeClr val="dk1"/>
                </a:solidFill>
                <a:cs typeface="+mn-ea"/>
                <a:sym typeface="+mn-lt"/>
              </a:rPr>
              <a:t>“Evaluated CNN</a:t>
            </a:r>
            <a:r>
              <a:rPr lang="zh-CN" altLang="en-US" sz="1100" b="1" i="1" dirty="0">
                <a:solidFill>
                  <a:schemeClr val="dk1"/>
                </a:solidFill>
                <a:cs typeface="+mn-ea"/>
                <a:sym typeface="+mn-lt"/>
              </a:rPr>
              <a:t>、</a:t>
            </a:r>
            <a:r>
              <a:rPr lang="en-US" altLang="zh-CN" sz="1100" b="1" i="1" dirty="0">
                <a:solidFill>
                  <a:schemeClr val="dk1"/>
                </a:solidFill>
                <a:cs typeface="+mn-ea"/>
                <a:sym typeface="+mn-lt"/>
              </a:rPr>
              <a:t>Siamese Network</a:t>
            </a:r>
            <a:r>
              <a:rPr lang="zh-CN" altLang="en-US" sz="1100" b="1" i="1" dirty="0">
                <a:solidFill>
                  <a:schemeClr val="dk1"/>
                </a:solidFill>
                <a:cs typeface="+mn-ea"/>
                <a:sym typeface="+mn-lt"/>
              </a:rPr>
              <a:t>、</a:t>
            </a:r>
            <a:r>
              <a:rPr lang="en-US" altLang="zh-CN" sz="1100" b="1" i="1" dirty="0">
                <a:solidFill>
                  <a:schemeClr val="dk1"/>
                </a:solidFill>
                <a:cs typeface="+mn-ea"/>
                <a:sym typeface="+mn-lt"/>
              </a:rPr>
              <a:t>GAN, and proposed a model combining GAN and Siamese network”</a:t>
            </a:r>
          </a:p>
        </p:txBody>
      </p:sp>
      <p:sp>
        <p:nvSpPr>
          <p:cNvPr id="22" name="矩形 21">
            <a:extLst>
              <a:ext uri="{FF2B5EF4-FFF2-40B4-BE49-F238E27FC236}">
                <a16:creationId xmlns:a16="http://schemas.microsoft.com/office/drawing/2014/main" id="{3F2E44C1-51E6-B2E4-85CB-7657957B37EC}"/>
              </a:ext>
            </a:extLst>
          </p:cNvPr>
          <p:cNvSpPr/>
          <p:nvPr>
            <p:custDataLst>
              <p:tags r:id="rId16"/>
            </p:custDataLst>
          </p:nvPr>
        </p:nvSpPr>
        <p:spPr bwMode="auto">
          <a:xfrm>
            <a:off x="2713630" y="4758346"/>
            <a:ext cx="2391173" cy="1367258"/>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100" dirty="0">
                <a:solidFill>
                  <a:schemeClr val="dk1"/>
                </a:solidFill>
                <a:cs typeface="+mn-ea"/>
                <a:sym typeface="+mn-lt"/>
              </a:rPr>
              <a:t>1997. E. Justino, F.  </a:t>
            </a:r>
            <a:r>
              <a:rPr lang="en-US" altLang="zh-CN" sz="1100" dirty="0" err="1">
                <a:solidFill>
                  <a:schemeClr val="dk1"/>
                </a:solidFill>
                <a:cs typeface="+mn-ea"/>
                <a:sym typeface="+mn-lt"/>
              </a:rPr>
              <a:t>Bortolozzi</a:t>
            </a:r>
            <a:endParaRPr lang="en-US" altLang="zh-CN" sz="1100" dirty="0">
              <a:cs typeface="+mn-ea"/>
              <a:sym typeface="+mn-lt"/>
            </a:endParaRPr>
          </a:p>
          <a:p>
            <a:pPr algn="ctr">
              <a:lnSpc>
                <a:spcPct val="150000"/>
              </a:lnSpc>
            </a:pPr>
            <a:r>
              <a:rPr lang="en-US" altLang="zh-CN" sz="1100" b="1" i="1" dirty="0">
                <a:cs typeface="+mn-ea"/>
                <a:sym typeface="+mn-lt"/>
              </a:rPr>
              <a:t>“HMM and  SVM”</a:t>
            </a:r>
          </a:p>
          <a:p>
            <a:pPr algn="ctr">
              <a:lnSpc>
                <a:spcPct val="150000"/>
              </a:lnSpc>
            </a:pPr>
            <a:r>
              <a:rPr lang="en-US" altLang="zh-CN" sz="1100" dirty="0">
                <a:cs typeface="+mn-ea"/>
                <a:sym typeface="+mn-lt"/>
              </a:rPr>
              <a:t>1998. R. Sabourin,  M. Genest</a:t>
            </a:r>
          </a:p>
          <a:p>
            <a:pPr algn="ctr">
              <a:lnSpc>
                <a:spcPct val="150000"/>
              </a:lnSpc>
            </a:pPr>
            <a:r>
              <a:rPr lang="en-US" altLang="zh-CN" sz="1100" b="1" i="1" dirty="0">
                <a:solidFill>
                  <a:schemeClr val="dk1"/>
                </a:solidFill>
                <a:cs typeface="+mn-ea"/>
                <a:sym typeface="+mn-lt"/>
              </a:rPr>
              <a:t>“Wavelet transform”</a:t>
            </a:r>
          </a:p>
        </p:txBody>
      </p:sp>
      <p:sp>
        <p:nvSpPr>
          <p:cNvPr id="23" name="矩形 22">
            <a:extLst>
              <a:ext uri="{FF2B5EF4-FFF2-40B4-BE49-F238E27FC236}">
                <a16:creationId xmlns:a16="http://schemas.microsoft.com/office/drawing/2014/main" id="{8717497B-4902-8D73-3592-4CA93EE33FC4}"/>
              </a:ext>
            </a:extLst>
          </p:cNvPr>
          <p:cNvSpPr/>
          <p:nvPr>
            <p:custDataLst>
              <p:tags r:id="rId17"/>
            </p:custDataLst>
          </p:nvPr>
        </p:nvSpPr>
        <p:spPr bwMode="auto">
          <a:xfrm>
            <a:off x="5361782" y="4758346"/>
            <a:ext cx="2768758" cy="1367258"/>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100" dirty="0">
                <a:solidFill>
                  <a:schemeClr val="dk1"/>
                </a:solidFill>
                <a:cs typeface="+mn-ea"/>
                <a:sym typeface="+mn-lt"/>
              </a:rPr>
              <a:t>2012. </a:t>
            </a:r>
            <a:r>
              <a:rPr lang="en-US" altLang="zh-CN" sz="1100" dirty="0">
                <a:cs typeface="+mn-ea"/>
                <a:sym typeface="+mn-lt"/>
              </a:rPr>
              <a:t>L. G. </a:t>
            </a:r>
            <a:r>
              <a:rPr lang="en-US" altLang="zh-CN" sz="1100" dirty="0" err="1">
                <a:cs typeface="+mn-ea"/>
                <a:sym typeface="+mn-lt"/>
              </a:rPr>
              <a:t>Hafemann</a:t>
            </a:r>
            <a:r>
              <a:rPr lang="en-US" altLang="zh-CN" sz="1100" dirty="0">
                <a:cs typeface="+mn-ea"/>
                <a:sym typeface="+mn-lt"/>
              </a:rPr>
              <a:t>, G.M. Almeida</a:t>
            </a:r>
          </a:p>
          <a:p>
            <a:pPr algn="ctr">
              <a:lnSpc>
                <a:spcPct val="150000"/>
              </a:lnSpc>
            </a:pPr>
            <a:r>
              <a:rPr lang="en-US" altLang="zh-CN" sz="1100" b="1" i="1" dirty="0">
                <a:cs typeface="+mn-ea"/>
                <a:sym typeface="+mn-lt"/>
              </a:rPr>
              <a:t>“Convolutional Neural Networks”</a:t>
            </a:r>
          </a:p>
          <a:p>
            <a:pPr algn="ctr">
              <a:lnSpc>
                <a:spcPct val="150000"/>
              </a:lnSpc>
            </a:pPr>
            <a:r>
              <a:rPr lang="en-US" altLang="zh-CN" sz="1100" dirty="0">
                <a:solidFill>
                  <a:schemeClr val="dk1"/>
                </a:solidFill>
                <a:cs typeface="+mn-ea"/>
                <a:sym typeface="+mn-lt"/>
              </a:rPr>
              <a:t>2014. A. Jain, A. Ross</a:t>
            </a:r>
          </a:p>
          <a:p>
            <a:pPr algn="ctr">
              <a:lnSpc>
                <a:spcPct val="150000"/>
              </a:lnSpc>
            </a:pPr>
            <a:r>
              <a:rPr lang="en-US" altLang="zh-CN" sz="1100" b="1" i="1" dirty="0">
                <a:cs typeface="+mn-ea"/>
                <a:sym typeface="+mn-lt"/>
              </a:rPr>
              <a:t>“Siamese Network”</a:t>
            </a:r>
            <a:endParaRPr lang="en-US" altLang="zh-CN" sz="1100" b="1" i="1" dirty="0">
              <a:solidFill>
                <a:schemeClr val="dk1"/>
              </a:solidFill>
              <a:cs typeface="+mn-ea"/>
              <a:sym typeface="+mn-lt"/>
            </a:endParaRPr>
          </a:p>
        </p:txBody>
      </p:sp>
      <p:sp>
        <p:nvSpPr>
          <p:cNvPr id="24" name="矩形 23">
            <a:extLst>
              <a:ext uri="{FF2B5EF4-FFF2-40B4-BE49-F238E27FC236}">
                <a16:creationId xmlns:a16="http://schemas.microsoft.com/office/drawing/2014/main" id="{F83AB455-18BF-A448-237B-9EEEB48F0352}"/>
              </a:ext>
            </a:extLst>
          </p:cNvPr>
          <p:cNvSpPr/>
          <p:nvPr>
            <p:custDataLst>
              <p:tags r:id="rId18"/>
            </p:custDataLst>
          </p:nvPr>
        </p:nvSpPr>
        <p:spPr bwMode="auto">
          <a:xfrm>
            <a:off x="8116730" y="4758346"/>
            <a:ext cx="3198733" cy="1367258"/>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fontScale="92500" lnSpcReduction="10000"/>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gn="ctr">
              <a:lnSpc>
                <a:spcPct val="150000"/>
              </a:lnSpc>
            </a:pPr>
            <a:r>
              <a:rPr lang="en-US" altLang="zh-CN" sz="1100" dirty="0">
                <a:solidFill>
                  <a:schemeClr val="dk1"/>
                </a:solidFill>
                <a:cs typeface="+mn-ea"/>
                <a:sym typeface="+mn-lt"/>
              </a:rPr>
              <a:t>2021. H. Kim, J. Lee</a:t>
            </a:r>
          </a:p>
          <a:p>
            <a:pPr algn="ctr">
              <a:lnSpc>
                <a:spcPct val="150000"/>
              </a:lnSpc>
            </a:pPr>
            <a:r>
              <a:rPr lang="en-US" altLang="zh-CN" sz="1100" b="1" i="1" dirty="0">
                <a:cs typeface="+mn-ea"/>
                <a:sym typeface="+mn-lt"/>
              </a:rPr>
              <a:t>“Self-supervised learning”</a:t>
            </a:r>
          </a:p>
          <a:p>
            <a:pPr algn="ctr">
              <a:lnSpc>
                <a:spcPct val="150000"/>
              </a:lnSpc>
            </a:pPr>
            <a:r>
              <a:rPr lang="en-US" altLang="zh-CN" sz="1100" dirty="0">
                <a:solidFill>
                  <a:schemeClr val="dk1"/>
                </a:solidFill>
                <a:cs typeface="+mn-ea"/>
                <a:sym typeface="+mn-lt"/>
              </a:rPr>
              <a:t>2022. </a:t>
            </a:r>
            <a:r>
              <a:rPr lang="en-US" altLang="zh-CN" sz="1100" dirty="0">
                <a:cs typeface="+mn-ea"/>
                <a:sym typeface="+mn-lt"/>
              </a:rPr>
              <a:t>M. H. Siddiqi, M. Petti</a:t>
            </a:r>
          </a:p>
          <a:p>
            <a:pPr algn="ctr">
              <a:lnSpc>
                <a:spcPct val="150000"/>
              </a:lnSpc>
            </a:pPr>
            <a:r>
              <a:rPr lang="en-US" altLang="zh-CN" sz="1100" b="1" i="1" dirty="0">
                <a:cs typeface="+mn-ea"/>
                <a:sym typeface="+mn-lt"/>
              </a:rPr>
              <a:t>“Multimodal signature verification method”</a:t>
            </a:r>
          </a:p>
          <a:p>
            <a:pPr algn="ctr">
              <a:lnSpc>
                <a:spcPct val="150000"/>
              </a:lnSpc>
            </a:pPr>
            <a:r>
              <a:rPr lang="en-US" altLang="zh-CN" sz="1100" dirty="0">
                <a:cs typeface="+mn-ea"/>
                <a:sym typeface="+mn-lt"/>
              </a:rPr>
              <a:t>2024. Huan Li, Ping Wei</a:t>
            </a:r>
          </a:p>
          <a:p>
            <a:pPr algn="ctr">
              <a:lnSpc>
                <a:spcPct val="150000"/>
              </a:lnSpc>
            </a:pPr>
            <a:r>
              <a:rPr lang="en-US" altLang="zh-CN" sz="1100" b="1" dirty="0">
                <a:cs typeface="+mn-ea"/>
                <a:sym typeface="+mn-lt"/>
              </a:rPr>
              <a:t>“Offline Signature Verification with Transformer”</a:t>
            </a:r>
          </a:p>
        </p:txBody>
      </p:sp>
    </p:spTree>
    <p:extLst>
      <p:ext uri="{BB962C8B-B14F-4D97-AF65-F5344CB8AC3E}">
        <p14:creationId xmlns:p14="http://schemas.microsoft.com/office/powerpoint/2010/main" val="363382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A6817-0E98-D7AF-4B04-FA453C16CA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C06DED-9DFD-1DDD-D8F8-86A7CB9A629B}"/>
              </a:ext>
            </a:extLst>
          </p:cNvPr>
          <p:cNvSpPr>
            <a:spLocks noGrp="1"/>
          </p:cNvSpPr>
          <p:nvPr>
            <p:ph type="title"/>
          </p:nvPr>
        </p:nvSpPr>
        <p:spPr/>
        <p:txBody>
          <a:bodyPr/>
          <a:lstStyle/>
          <a:p>
            <a:r>
              <a:rPr lang="en-US" altLang="zh-CN" dirty="0">
                <a:solidFill>
                  <a:schemeClr val="accent1"/>
                </a:solidFill>
                <a:latin typeface="+mn-lt"/>
                <a:ea typeface="+mn-ea"/>
                <a:cs typeface="+mn-ea"/>
                <a:sym typeface="+mn-lt"/>
              </a:rPr>
              <a:t>Literature Review</a:t>
            </a:r>
          </a:p>
        </p:txBody>
      </p:sp>
      <p:sp>
        <p:nvSpPr>
          <p:cNvPr id="168" name="矩形: 圆角 167">
            <a:extLst>
              <a:ext uri="{FF2B5EF4-FFF2-40B4-BE49-F238E27FC236}">
                <a16:creationId xmlns:a16="http://schemas.microsoft.com/office/drawing/2014/main" id="{593EF422-7466-15F2-9912-2589946C7374}"/>
              </a:ext>
            </a:extLst>
          </p:cNvPr>
          <p:cNvSpPr/>
          <p:nvPr>
            <p:custDataLst>
              <p:tags r:id="rId2"/>
            </p:custDataLst>
          </p:nvPr>
        </p:nvSpPr>
        <p:spPr>
          <a:xfrm>
            <a:off x="673100" y="4509312"/>
            <a:ext cx="10845800" cy="524953"/>
          </a:xfrm>
          <a:prstGeom prst="roundRect">
            <a:avLst>
              <a:gd name="adj" fmla="val 50000"/>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cxnSp>
        <p:nvCxnSpPr>
          <p:cNvPr id="169" name="直接连接符 168">
            <a:extLst>
              <a:ext uri="{FF2B5EF4-FFF2-40B4-BE49-F238E27FC236}">
                <a16:creationId xmlns:a16="http://schemas.microsoft.com/office/drawing/2014/main" id="{957CB80D-28D1-210B-7CCF-FDEB5A650150}"/>
              </a:ext>
            </a:extLst>
          </p:cNvPr>
          <p:cNvCxnSpPr/>
          <p:nvPr>
            <p:custDataLst>
              <p:tags r:id="rId3"/>
            </p:custDataLst>
          </p:nvPr>
        </p:nvCxnSpPr>
        <p:spPr>
          <a:xfrm>
            <a:off x="1479956" y="3171402"/>
            <a:ext cx="0" cy="1308660"/>
          </a:xfrm>
          <a:prstGeom prst="line">
            <a:avLst/>
          </a:prstGeom>
          <a:ln w="3175" cap="rnd">
            <a:solidFill>
              <a:schemeClr val="lt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DFAD9196-802E-CE14-7600-60F6BAEF0AAC}"/>
              </a:ext>
            </a:extLst>
          </p:cNvPr>
          <p:cNvSpPr txBox="1"/>
          <p:nvPr>
            <p:custDataLst>
              <p:tags r:id="rId4"/>
            </p:custDataLst>
          </p:nvPr>
        </p:nvSpPr>
        <p:spPr>
          <a:xfrm>
            <a:off x="673100" y="5034265"/>
            <a:ext cx="1613711" cy="966809"/>
          </a:xfrm>
          <a:prstGeom prst="rect">
            <a:avLst/>
          </a:prstGeom>
          <a:noFill/>
          <a:ln>
            <a:noFill/>
          </a:ln>
        </p:spPr>
        <p:txBody>
          <a:bodyPr wrap="square" lIns="91440" tIns="45720" rIns="91440" bIns="45720" anchor="t" anchorCtr="0">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en-US" altLang="zh-CN" sz="1800" dirty="0">
                <a:effectLst/>
                <a:latin typeface="等线" panose="02010600030101010101" pitchFamily="2" charset="-122"/>
                <a:cs typeface="Times New Roman" panose="02020603050405020304" pitchFamily="18" charset="0"/>
              </a:rPr>
              <a:t>“ImageNet classification with deep convolutional neural networks”</a:t>
            </a:r>
            <a:endParaRPr lang="en-US" altLang="zh-CN" sz="1000" dirty="0">
              <a:solidFill>
                <a:schemeClr val="dk1"/>
              </a:solidFill>
              <a:cs typeface="+mn-ea"/>
              <a:sym typeface="+mn-lt"/>
            </a:endParaRPr>
          </a:p>
        </p:txBody>
      </p:sp>
      <p:sp>
        <p:nvSpPr>
          <p:cNvPr id="171" name="矩形: 圆角 170">
            <a:extLst>
              <a:ext uri="{FF2B5EF4-FFF2-40B4-BE49-F238E27FC236}">
                <a16:creationId xmlns:a16="http://schemas.microsoft.com/office/drawing/2014/main" id="{3618C59D-6A0E-BD6C-6D36-D6CCFB9DBB42}"/>
              </a:ext>
            </a:extLst>
          </p:cNvPr>
          <p:cNvSpPr/>
          <p:nvPr>
            <p:custDataLst>
              <p:tags r:id="rId5"/>
            </p:custDataLst>
          </p:nvPr>
        </p:nvSpPr>
        <p:spPr>
          <a:xfrm>
            <a:off x="881935" y="2768888"/>
            <a:ext cx="1196041" cy="347828"/>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rgbClr val="FFFFFF"/>
                </a:solidFill>
                <a:cs typeface="+mn-ea"/>
                <a:sym typeface="+mn-lt"/>
              </a:rPr>
              <a:t>AlexNet</a:t>
            </a:r>
            <a:endParaRPr lang="en-US" altLang="zh-CN" sz="1200" b="1" dirty="0">
              <a:solidFill>
                <a:srgbClr val="FFFFFF"/>
              </a:solidFill>
              <a:cs typeface="+mn-ea"/>
              <a:sym typeface="+mn-lt"/>
            </a:endParaRPr>
          </a:p>
        </p:txBody>
      </p:sp>
      <p:sp>
        <p:nvSpPr>
          <p:cNvPr id="172" name="矩形 171">
            <a:extLst>
              <a:ext uri="{FF2B5EF4-FFF2-40B4-BE49-F238E27FC236}">
                <a16:creationId xmlns:a16="http://schemas.microsoft.com/office/drawing/2014/main" id="{D0B49FB6-ED94-CEF7-463C-BC6831E08DAA}"/>
              </a:ext>
            </a:extLst>
          </p:cNvPr>
          <p:cNvSpPr/>
          <p:nvPr>
            <p:custDataLst>
              <p:tags r:id="rId6"/>
            </p:custDataLst>
          </p:nvPr>
        </p:nvSpPr>
        <p:spPr>
          <a:xfrm>
            <a:off x="881935" y="4576181"/>
            <a:ext cx="1196041" cy="391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rgbClr val="FFFFFF"/>
                </a:solidFill>
                <a:cs typeface="+mn-ea"/>
                <a:sym typeface="+mn-lt"/>
              </a:rPr>
              <a:t>2012</a:t>
            </a:r>
          </a:p>
        </p:txBody>
      </p:sp>
      <p:sp>
        <p:nvSpPr>
          <p:cNvPr id="173" name="文本框 172">
            <a:extLst>
              <a:ext uri="{FF2B5EF4-FFF2-40B4-BE49-F238E27FC236}">
                <a16:creationId xmlns:a16="http://schemas.microsoft.com/office/drawing/2014/main" id="{A7D97044-7CBE-3540-A1DA-73B2957DDF18}"/>
              </a:ext>
            </a:extLst>
          </p:cNvPr>
          <p:cNvSpPr txBox="1"/>
          <p:nvPr>
            <p:custDataLst>
              <p:tags r:id="rId7"/>
            </p:custDataLst>
          </p:nvPr>
        </p:nvSpPr>
        <p:spPr>
          <a:xfrm>
            <a:off x="2738561" y="5034265"/>
            <a:ext cx="1613711" cy="96680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en-US" altLang="zh-CN" sz="1100" dirty="0">
                <a:effectLst/>
                <a:latin typeface="等线" panose="02010600030101010101" pitchFamily="2" charset="-122"/>
                <a:cs typeface="Times New Roman" panose="02020603050405020304" pitchFamily="18" charset="0"/>
              </a:rPr>
              <a:t>“Deep Residual Learning for Image Recognition”</a:t>
            </a:r>
            <a:endParaRPr lang="en-US" altLang="zh-CN" sz="500" dirty="0">
              <a:solidFill>
                <a:schemeClr val="dk1"/>
              </a:solidFill>
              <a:cs typeface="+mn-ea"/>
              <a:sym typeface="+mn-lt"/>
            </a:endParaRPr>
          </a:p>
        </p:txBody>
      </p:sp>
      <p:sp>
        <p:nvSpPr>
          <p:cNvPr id="174" name="矩形 173">
            <a:extLst>
              <a:ext uri="{FF2B5EF4-FFF2-40B4-BE49-F238E27FC236}">
                <a16:creationId xmlns:a16="http://schemas.microsoft.com/office/drawing/2014/main" id="{160C0FA1-B70B-E6D4-6918-28B6EF845590}"/>
              </a:ext>
            </a:extLst>
          </p:cNvPr>
          <p:cNvSpPr/>
          <p:nvPr>
            <p:custDataLst>
              <p:tags r:id="rId8"/>
            </p:custDataLst>
          </p:nvPr>
        </p:nvSpPr>
        <p:spPr>
          <a:xfrm>
            <a:off x="2947396" y="4576181"/>
            <a:ext cx="1196041" cy="391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rgbClr val="FFFFFF"/>
                </a:solidFill>
                <a:cs typeface="+mn-ea"/>
                <a:sym typeface="+mn-lt"/>
              </a:rPr>
              <a:t>2016</a:t>
            </a:r>
          </a:p>
        </p:txBody>
      </p:sp>
      <p:cxnSp>
        <p:nvCxnSpPr>
          <p:cNvPr id="175" name="直接连接符 174">
            <a:extLst>
              <a:ext uri="{FF2B5EF4-FFF2-40B4-BE49-F238E27FC236}">
                <a16:creationId xmlns:a16="http://schemas.microsoft.com/office/drawing/2014/main" id="{A54678A3-7EC7-7407-22B5-78FB3AC69EE4}"/>
              </a:ext>
            </a:extLst>
          </p:cNvPr>
          <p:cNvCxnSpPr/>
          <p:nvPr>
            <p:custDataLst>
              <p:tags r:id="rId9"/>
            </p:custDataLst>
          </p:nvPr>
        </p:nvCxnSpPr>
        <p:spPr>
          <a:xfrm>
            <a:off x="5610878" y="3171402"/>
            <a:ext cx="0" cy="1308660"/>
          </a:xfrm>
          <a:prstGeom prst="line">
            <a:avLst/>
          </a:prstGeom>
          <a:ln w="3175" cap="rnd">
            <a:solidFill>
              <a:schemeClr val="lt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169A9F37-BF10-9F3D-CA33-092B1971C138}"/>
              </a:ext>
            </a:extLst>
          </p:cNvPr>
          <p:cNvSpPr txBox="1"/>
          <p:nvPr>
            <p:custDataLst>
              <p:tags r:id="rId10"/>
            </p:custDataLst>
          </p:nvPr>
        </p:nvSpPr>
        <p:spPr>
          <a:xfrm>
            <a:off x="4804022" y="5034265"/>
            <a:ext cx="1613711" cy="96680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en-US" altLang="zh-CN" sz="1100" dirty="0">
                <a:solidFill>
                  <a:schemeClr val="dk1"/>
                </a:solidFill>
                <a:cs typeface="+mn-ea"/>
                <a:sym typeface="+mn-lt"/>
              </a:rPr>
              <a:t>“</a:t>
            </a:r>
            <a:r>
              <a:rPr lang="en-US" altLang="zh-CN" sz="1100" dirty="0">
                <a:effectLst/>
                <a:latin typeface="等线" panose="02010600030101010101" pitchFamily="2" charset="-122"/>
                <a:cs typeface="Times New Roman" panose="02020603050405020304" pitchFamily="18" charset="0"/>
              </a:rPr>
              <a:t>Attention is All You Need”</a:t>
            </a:r>
            <a:endParaRPr lang="en-US" altLang="zh-CN" sz="1100" dirty="0">
              <a:solidFill>
                <a:schemeClr val="dk1"/>
              </a:solidFill>
              <a:cs typeface="+mn-ea"/>
              <a:sym typeface="+mn-lt"/>
            </a:endParaRPr>
          </a:p>
        </p:txBody>
      </p:sp>
      <p:sp>
        <p:nvSpPr>
          <p:cNvPr id="177" name="矩形: 圆角 176">
            <a:extLst>
              <a:ext uri="{FF2B5EF4-FFF2-40B4-BE49-F238E27FC236}">
                <a16:creationId xmlns:a16="http://schemas.microsoft.com/office/drawing/2014/main" id="{7B871A5B-5823-D3EF-886D-91668A4E5E4A}"/>
              </a:ext>
            </a:extLst>
          </p:cNvPr>
          <p:cNvSpPr/>
          <p:nvPr>
            <p:custDataLst>
              <p:tags r:id="rId11"/>
            </p:custDataLst>
          </p:nvPr>
        </p:nvSpPr>
        <p:spPr>
          <a:xfrm>
            <a:off x="5012857" y="2768888"/>
            <a:ext cx="1196041" cy="347828"/>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rgbClr val="FFFFFF"/>
                </a:solidFill>
                <a:cs typeface="+mn-ea"/>
                <a:sym typeface="+mn-lt"/>
              </a:rPr>
              <a:t>Transformer</a:t>
            </a:r>
          </a:p>
        </p:txBody>
      </p:sp>
      <p:sp>
        <p:nvSpPr>
          <p:cNvPr id="178" name="矩形 177">
            <a:extLst>
              <a:ext uri="{FF2B5EF4-FFF2-40B4-BE49-F238E27FC236}">
                <a16:creationId xmlns:a16="http://schemas.microsoft.com/office/drawing/2014/main" id="{E09275C4-FD6A-DA57-A7EC-288A44A9FD66}"/>
              </a:ext>
            </a:extLst>
          </p:cNvPr>
          <p:cNvSpPr/>
          <p:nvPr>
            <p:custDataLst>
              <p:tags r:id="rId12"/>
            </p:custDataLst>
          </p:nvPr>
        </p:nvSpPr>
        <p:spPr>
          <a:xfrm>
            <a:off x="5012857" y="4576181"/>
            <a:ext cx="1196041" cy="391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rgbClr val="FFFFFF"/>
                </a:solidFill>
                <a:cs typeface="+mn-ea"/>
                <a:sym typeface="+mn-lt"/>
              </a:rPr>
              <a:t>2017</a:t>
            </a:r>
          </a:p>
        </p:txBody>
      </p:sp>
      <p:cxnSp>
        <p:nvCxnSpPr>
          <p:cNvPr id="179" name="直接连接符 178">
            <a:extLst>
              <a:ext uri="{FF2B5EF4-FFF2-40B4-BE49-F238E27FC236}">
                <a16:creationId xmlns:a16="http://schemas.microsoft.com/office/drawing/2014/main" id="{5954F235-7D27-8C0A-9FB5-2BEA0E753CD5}"/>
              </a:ext>
            </a:extLst>
          </p:cNvPr>
          <p:cNvCxnSpPr/>
          <p:nvPr>
            <p:custDataLst>
              <p:tags r:id="rId13"/>
            </p:custDataLst>
          </p:nvPr>
        </p:nvCxnSpPr>
        <p:spPr>
          <a:xfrm>
            <a:off x="3545417" y="2223126"/>
            <a:ext cx="0" cy="2256936"/>
          </a:xfrm>
          <a:prstGeom prst="line">
            <a:avLst/>
          </a:prstGeom>
          <a:ln w="3175" cap="rnd">
            <a:solidFill>
              <a:schemeClr val="lt1">
                <a:lumMod val="75000"/>
              </a:schemeClr>
            </a:solidFill>
            <a:round/>
            <a:tailEnd type="ova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1B62E079-6AB4-AE06-10EC-7EA1ACDFB71D}"/>
              </a:ext>
            </a:extLst>
          </p:cNvPr>
          <p:cNvCxnSpPr/>
          <p:nvPr>
            <p:custDataLst>
              <p:tags r:id="rId14"/>
            </p:custDataLst>
          </p:nvPr>
        </p:nvCxnSpPr>
        <p:spPr>
          <a:xfrm>
            <a:off x="7676339" y="2223126"/>
            <a:ext cx="0" cy="2256936"/>
          </a:xfrm>
          <a:prstGeom prst="line">
            <a:avLst/>
          </a:prstGeom>
          <a:ln w="3175" cap="rnd">
            <a:solidFill>
              <a:schemeClr val="lt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81" name="文本框 180">
            <a:extLst>
              <a:ext uri="{FF2B5EF4-FFF2-40B4-BE49-F238E27FC236}">
                <a16:creationId xmlns:a16="http://schemas.microsoft.com/office/drawing/2014/main" id="{B502F9AB-8272-7A0B-4C28-E99BC68E388F}"/>
              </a:ext>
            </a:extLst>
          </p:cNvPr>
          <p:cNvSpPr txBox="1"/>
          <p:nvPr>
            <p:custDataLst>
              <p:tags r:id="rId15"/>
            </p:custDataLst>
          </p:nvPr>
        </p:nvSpPr>
        <p:spPr>
          <a:xfrm>
            <a:off x="6869483" y="5034265"/>
            <a:ext cx="1613711" cy="966809"/>
          </a:xfrm>
          <a:prstGeom prst="rect">
            <a:avLst/>
          </a:prstGeom>
          <a:noFill/>
          <a:ln>
            <a:noFill/>
          </a:ln>
        </p:spPr>
        <p:txBody>
          <a:bodyPr wrap="square" lIns="91440" tIns="45720" rIns="91440" bIns="45720" anchor="t" anchorCtr="0">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en-US" altLang="zh-CN" sz="1800" dirty="0">
                <a:effectLst/>
                <a:latin typeface="等线" panose="02010600030101010101" pitchFamily="2" charset="-122"/>
                <a:cs typeface="Times New Roman" panose="02020603050405020304" pitchFamily="18" charset="0"/>
              </a:rPr>
              <a:t>“An Image is Worth 16x16 Words: Transformers for Image Recognition at Scale”</a:t>
            </a:r>
            <a:endParaRPr lang="en-US" altLang="zh-CN" sz="1000" dirty="0">
              <a:solidFill>
                <a:schemeClr val="dk1"/>
              </a:solidFill>
              <a:cs typeface="+mn-ea"/>
              <a:sym typeface="+mn-lt"/>
            </a:endParaRPr>
          </a:p>
        </p:txBody>
      </p:sp>
      <p:sp>
        <p:nvSpPr>
          <p:cNvPr id="182" name="矩形: 圆角 181">
            <a:extLst>
              <a:ext uri="{FF2B5EF4-FFF2-40B4-BE49-F238E27FC236}">
                <a16:creationId xmlns:a16="http://schemas.microsoft.com/office/drawing/2014/main" id="{44D1A123-FE14-47C7-F138-B44E55640A91}"/>
              </a:ext>
            </a:extLst>
          </p:cNvPr>
          <p:cNvSpPr/>
          <p:nvPr>
            <p:custDataLst>
              <p:tags r:id="rId16"/>
            </p:custDataLst>
          </p:nvPr>
        </p:nvSpPr>
        <p:spPr>
          <a:xfrm>
            <a:off x="2947396" y="1820612"/>
            <a:ext cx="1196041" cy="347828"/>
          </a:xfrm>
          <a:prstGeom prst="roundRect">
            <a:avLst>
              <a:gd name="adj" fmla="val 50000"/>
            </a:avLst>
          </a:prstGeom>
          <a:solidFill>
            <a:schemeClr val="l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rgbClr val="FFFFFF"/>
                </a:solidFill>
                <a:cs typeface="+mn-ea"/>
                <a:sym typeface="+mn-lt"/>
              </a:rPr>
              <a:t>ResNet</a:t>
            </a:r>
            <a:endParaRPr lang="en-US" altLang="zh-CN" sz="1200" b="1" dirty="0">
              <a:solidFill>
                <a:srgbClr val="FFFFFF"/>
              </a:solidFill>
              <a:cs typeface="+mn-ea"/>
              <a:sym typeface="+mn-lt"/>
            </a:endParaRPr>
          </a:p>
        </p:txBody>
      </p:sp>
      <p:sp>
        <p:nvSpPr>
          <p:cNvPr id="183" name="矩形: 圆角 182">
            <a:extLst>
              <a:ext uri="{FF2B5EF4-FFF2-40B4-BE49-F238E27FC236}">
                <a16:creationId xmlns:a16="http://schemas.microsoft.com/office/drawing/2014/main" id="{FBAE2597-A91D-E25B-B14C-B0E8398F5EC0}"/>
              </a:ext>
            </a:extLst>
          </p:cNvPr>
          <p:cNvSpPr/>
          <p:nvPr>
            <p:custDataLst>
              <p:tags r:id="rId17"/>
            </p:custDataLst>
          </p:nvPr>
        </p:nvSpPr>
        <p:spPr>
          <a:xfrm>
            <a:off x="7078318" y="1820612"/>
            <a:ext cx="1196041" cy="347828"/>
          </a:xfrm>
          <a:prstGeom prst="roundRect">
            <a:avLst>
              <a:gd name="adj" fmla="val 50000"/>
            </a:avLst>
          </a:prstGeom>
          <a:solidFill>
            <a:schemeClr val="l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rgbClr val="FFFFFF"/>
                </a:solidFill>
                <a:cs typeface="+mn-ea"/>
                <a:sym typeface="+mn-lt"/>
              </a:rPr>
              <a:t>ViT</a:t>
            </a:r>
            <a:endParaRPr lang="en-US" altLang="zh-CN" sz="1200" b="1" dirty="0">
              <a:solidFill>
                <a:srgbClr val="FFFFFF"/>
              </a:solidFill>
              <a:cs typeface="+mn-ea"/>
              <a:sym typeface="+mn-lt"/>
            </a:endParaRPr>
          </a:p>
        </p:txBody>
      </p:sp>
      <p:sp>
        <p:nvSpPr>
          <p:cNvPr id="184" name="矩形 183">
            <a:extLst>
              <a:ext uri="{FF2B5EF4-FFF2-40B4-BE49-F238E27FC236}">
                <a16:creationId xmlns:a16="http://schemas.microsoft.com/office/drawing/2014/main" id="{AC5961B5-49EC-B5E5-C91C-C0422E059957}"/>
              </a:ext>
            </a:extLst>
          </p:cNvPr>
          <p:cNvSpPr/>
          <p:nvPr>
            <p:custDataLst>
              <p:tags r:id="rId18"/>
            </p:custDataLst>
          </p:nvPr>
        </p:nvSpPr>
        <p:spPr>
          <a:xfrm>
            <a:off x="7078318" y="4576181"/>
            <a:ext cx="1196041" cy="391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rgbClr val="FFFFFF"/>
                </a:solidFill>
                <a:cs typeface="+mn-ea"/>
                <a:sym typeface="+mn-lt"/>
              </a:rPr>
              <a:t>2021</a:t>
            </a:r>
          </a:p>
        </p:txBody>
      </p:sp>
      <p:cxnSp>
        <p:nvCxnSpPr>
          <p:cNvPr id="185" name="直接连接符 184">
            <a:extLst>
              <a:ext uri="{FF2B5EF4-FFF2-40B4-BE49-F238E27FC236}">
                <a16:creationId xmlns:a16="http://schemas.microsoft.com/office/drawing/2014/main" id="{5BAA30E1-D317-3833-FCA6-804EB67FB372}"/>
              </a:ext>
            </a:extLst>
          </p:cNvPr>
          <p:cNvCxnSpPr/>
          <p:nvPr>
            <p:custDataLst>
              <p:tags r:id="rId19"/>
            </p:custDataLst>
          </p:nvPr>
        </p:nvCxnSpPr>
        <p:spPr>
          <a:xfrm>
            <a:off x="9741802" y="3171402"/>
            <a:ext cx="0" cy="1308660"/>
          </a:xfrm>
          <a:prstGeom prst="line">
            <a:avLst/>
          </a:prstGeom>
          <a:ln w="3175" cap="rnd">
            <a:solidFill>
              <a:schemeClr val="lt1">
                <a:lumMod val="75000"/>
              </a:schemeClr>
            </a:solidFill>
            <a:round/>
            <a:tailEnd type="oval"/>
          </a:ln>
        </p:spPr>
        <p:style>
          <a:lnRef idx="1">
            <a:schemeClr val="accent1"/>
          </a:lnRef>
          <a:fillRef idx="0">
            <a:schemeClr val="accent1"/>
          </a:fillRef>
          <a:effectRef idx="0">
            <a:schemeClr val="accent1"/>
          </a:effectRef>
          <a:fontRef idx="minor">
            <a:schemeClr val="tx1"/>
          </a:fontRef>
        </p:style>
      </p:cxnSp>
      <p:sp>
        <p:nvSpPr>
          <p:cNvPr id="186" name="文本框 185">
            <a:extLst>
              <a:ext uri="{FF2B5EF4-FFF2-40B4-BE49-F238E27FC236}">
                <a16:creationId xmlns:a16="http://schemas.microsoft.com/office/drawing/2014/main" id="{6668A17F-7C2E-1F92-C553-512F34F78B19}"/>
              </a:ext>
            </a:extLst>
          </p:cNvPr>
          <p:cNvSpPr txBox="1"/>
          <p:nvPr>
            <p:custDataLst>
              <p:tags r:id="rId20"/>
            </p:custDataLst>
          </p:nvPr>
        </p:nvSpPr>
        <p:spPr>
          <a:xfrm>
            <a:off x="8808598" y="5034265"/>
            <a:ext cx="1866404" cy="966809"/>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en-US" altLang="zh-CN" sz="1100" dirty="0">
                <a:solidFill>
                  <a:schemeClr val="dk1"/>
                </a:solidFill>
                <a:cs typeface="+mn-ea"/>
                <a:sym typeface="+mn-lt"/>
              </a:rPr>
              <a:t>“Deformable DETR: Deformable Transformers for End-to-End Object Detection”</a:t>
            </a:r>
          </a:p>
        </p:txBody>
      </p:sp>
      <p:sp>
        <p:nvSpPr>
          <p:cNvPr id="187" name="矩形: 圆角 186">
            <a:extLst>
              <a:ext uri="{FF2B5EF4-FFF2-40B4-BE49-F238E27FC236}">
                <a16:creationId xmlns:a16="http://schemas.microsoft.com/office/drawing/2014/main" id="{980F73BD-1157-8E08-7D95-A2D8B81758ED}"/>
              </a:ext>
            </a:extLst>
          </p:cNvPr>
          <p:cNvSpPr/>
          <p:nvPr>
            <p:custDataLst>
              <p:tags r:id="rId21"/>
            </p:custDataLst>
          </p:nvPr>
        </p:nvSpPr>
        <p:spPr>
          <a:xfrm>
            <a:off x="9143781" y="2768888"/>
            <a:ext cx="1196041" cy="347828"/>
          </a:xfrm>
          <a:prstGeom prst="roundRect">
            <a:avLst>
              <a:gd name="adj" fmla="val 50000"/>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rgbClr val="FFFFFF"/>
                </a:solidFill>
                <a:cs typeface="+mn-ea"/>
                <a:sym typeface="+mn-lt"/>
              </a:rPr>
              <a:t>Deformable</a:t>
            </a:r>
          </a:p>
        </p:txBody>
      </p:sp>
      <p:sp>
        <p:nvSpPr>
          <p:cNvPr id="188" name="矩形 187">
            <a:extLst>
              <a:ext uri="{FF2B5EF4-FFF2-40B4-BE49-F238E27FC236}">
                <a16:creationId xmlns:a16="http://schemas.microsoft.com/office/drawing/2014/main" id="{AA215DC9-4CA4-4DA9-1AD5-C0FAD6D9A87B}"/>
              </a:ext>
            </a:extLst>
          </p:cNvPr>
          <p:cNvSpPr/>
          <p:nvPr>
            <p:custDataLst>
              <p:tags r:id="rId22"/>
            </p:custDataLst>
          </p:nvPr>
        </p:nvSpPr>
        <p:spPr>
          <a:xfrm>
            <a:off x="9143781" y="4576181"/>
            <a:ext cx="1196041" cy="391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rgbClr val="FFFFFF"/>
                </a:solidFill>
                <a:cs typeface="+mn-ea"/>
                <a:sym typeface="+mn-lt"/>
              </a:rPr>
              <a:t>2021</a:t>
            </a:r>
          </a:p>
        </p:txBody>
      </p:sp>
      <p:sp>
        <p:nvSpPr>
          <p:cNvPr id="189" name="任意多边形: 形状 188">
            <a:extLst>
              <a:ext uri="{FF2B5EF4-FFF2-40B4-BE49-F238E27FC236}">
                <a16:creationId xmlns:a16="http://schemas.microsoft.com/office/drawing/2014/main" id="{FB9220AF-7D64-2C23-6674-B53734759613}"/>
              </a:ext>
            </a:extLst>
          </p:cNvPr>
          <p:cNvSpPr/>
          <p:nvPr>
            <p:custDataLst>
              <p:tags r:id="rId23"/>
            </p:custDataLst>
          </p:nvPr>
        </p:nvSpPr>
        <p:spPr>
          <a:xfrm>
            <a:off x="1312964" y="2307615"/>
            <a:ext cx="333981" cy="406585"/>
          </a:xfrm>
          <a:custGeom>
            <a:avLst/>
            <a:gdLst>
              <a:gd name="connsiteX0" fmla="*/ 283464 w 438150"/>
              <a:gd name="connsiteY0" fmla="*/ 0 h 533400"/>
              <a:gd name="connsiteX1" fmla="*/ 285750 w 438150"/>
              <a:gd name="connsiteY1" fmla="*/ 95 h 533400"/>
              <a:gd name="connsiteX2" fmla="*/ 285750 w 438150"/>
              <a:gd name="connsiteY2" fmla="*/ 123825 h 533400"/>
              <a:gd name="connsiteX3" fmla="*/ 285845 w 438150"/>
              <a:gd name="connsiteY3" fmla="*/ 125540 h 533400"/>
              <a:gd name="connsiteX4" fmla="*/ 314325 w 438150"/>
              <a:gd name="connsiteY4" fmla="*/ 152400 h 533400"/>
              <a:gd name="connsiteX5" fmla="*/ 314325 w 438150"/>
              <a:gd name="connsiteY5" fmla="*/ 152400 h 533400"/>
              <a:gd name="connsiteX6" fmla="*/ 438055 w 438150"/>
              <a:gd name="connsiteY6" fmla="*/ 152400 h 533400"/>
              <a:gd name="connsiteX7" fmla="*/ 438150 w 438150"/>
              <a:gd name="connsiteY7" fmla="*/ 154686 h 533400"/>
              <a:gd name="connsiteX8" fmla="*/ 438150 w 438150"/>
              <a:gd name="connsiteY8" fmla="*/ 504825 h 533400"/>
              <a:gd name="connsiteX9" fmla="*/ 409575 w 438150"/>
              <a:gd name="connsiteY9" fmla="*/ 533400 h 533400"/>
              <a:gd name="connsiteX10" fmla="*/ 28575 w 438150"/>
              <a:gd name="connsiteY10" fmla="*/ 533400 h 533400"/>
              <a:gd name="connsiteX11" fmla="*/ 0 w 438150"/>
              <a:gd name="connsiteY11" fmla="*/ 504825 h 533400"/>
              <a:gd name="connsiteX12" fmla="*/ 0 w 438150"/>
              <a:gd name="connsiteY12" fmla="*/ 28575 h 533400"/>
              <a:gd name="connsiteX13" fmla="*/ 28575 w 438150"/>
              <a:gd name="connsiteY13" fmla="*/ 0 h 533400"/>
              <a:gd name="connsiteX14" fmla="*/ 283464 w 438150"/>
              <a:gd name="connsiteY14" fmla="*/ 0 h 533400"/>
              <a:gd name="connsiteX15" fmla="*/ 247650 w 438150"/>
              <a:gd name="connsiteY15" fmla="*/ 200025 h 533400"/>
              <a:gd name="connsiteX16" fmla="*/ 152400 w 438150"/>
              <a:gd name="connsiteY16" fmla="*/ 200025 h 533400"/>
              <a:gd name="connsiteX17" fmla="*/ 152400 w 438150"/>
              <a:gd name="connsiteY17" fmla="*/ 409575 h 533400"/>
              <a:gd name="connsiteX18" fmla="*/ 171450 w 438150"/>
              <a:gd name="connsiteY18" fmla="*/ 409575 h 533400"/>
              <a:gd name="connsiteX19" fmla="*/ 171450 w 438150"/>
              <a:gd name="connsiteY19" fmla="*/ 314325 h 533400"/>
              <a:gd name="connsiteX20" fmla="*/ 247650 w 438150"/>
              <a:gd name="connsiteY20" fmla="*/ 314325 h 533400"/>
              <a:gd name="connsiteX21" fmla="*/ 249746 w 438150"/>
              <a:gd name="connsiteY21" fmla="*/ 314325 h 533400"/>
              <a:gd name="connsiteX22" fmla="*/ 304800 w 438150"/>
              <a:gd name="connsiteY22" fmla="*/ 257175 h 533400"/>
              <a:gd name="connsiteX23" fmla="*/ 247650 w 438150"/>
              <a:gd name="connsiteY23" fmla="*/ 200025 h 533400"/>
              <a:gd name="connsiteX24" fmla="*/ 247650 w 438150"/>
              <a:gd name="connsiteY24" fmla="*/ 200025 h 533400"/>
              <a:gd name="connsiteX25" fmla="*/ 247650 w 438150"/>
              <a:gd name="connsiteY25" fmla="*/ 219075 h 533400"/>
              <a:gd name="connsiteX26" fmla="*/ 285750 w 438150"/>
              <a:gd name="connsiteY26" fmla="*/ 257175 h 533400"/>
              <a:gd name="connsiteX27" fmla="*/ 247650 w 438150"/>
              <a:gd name="connsiteY27" fmla="*/ 295275 h 533400"/>
              <a:gd name="connsiteX28" fmla="*/ 247650 w 438150"/>
              <a:gd name="connsiteY28" fmla="*/ 295275 h 533400"/>
              <a:gd name="connsiteX29" fmla="*/ 171450 w 438150"/>
              <a:gd name="connsiteY29" fmla="*/ 295275 h 533400"/>
              <a:gd name="connsiteX30" fmla="*/ 171450 w 438150"/>
              <a:gd name="connsiteY30" fmla="*/ 219075 h 533400"/>
              <a:gd name="connsiteX31" fmla="*/ 247650 w 438150"/>
              <a:gd name="connsiteY31" fmla="*/ 219075 h 533400"/>
              <a:gd name="connsiteX32" fmla="*/ 428625 w 438150"/>
              <a:gd name="connsiteY32" fmla="*/ 133350 h 533400"/>
              <a:gd name="connsiteX33" fmla="*/ 314325 w 438150"/>
              <a:gd name="connsiteY33" fmla="*/ 133350 h 533400"/>
              <a:gd name="connsiteX34" fmla="*/ 313182 w 438150"/>
              <a:gd name="connsiteY34" fmla="*/ 133255 h 533400"/>
              <a:gd name="connsiteX35" fmla="*/ 304800 w 438150"/>
              <a:gd name="connsiteY35" fmla="*/ 123825 h 533400"/>
              <a:gd name="connsiteX36" fmla="*/ 304800 w 438150"/>
              <a:gd name="connsiteY36" fmla="*/ 123825 h 533400"/>
              <a:gd name="connsiteX37" fmla="*/ 304800 w 438150"/>
              <a:gd name="connsiteY37" fmla="*/ 9525 h 533400"/>
              <a:gd name="connsiteX38" fmla="*/ 428625 w 438150"/>
              <a:gd name="connsiteY38" fmla="*/ 1333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464" y="0"/>
                </a:moveTo>
                <a:cubicBezTo>
                  <a:pt x="284226" y="0"/>
                  <a:pt x="284988" y="0"/>
                  <a:pt x="285750" y="95"/>
                </a:cubicBezTo>
                <a:lnTo>
                  <a:pt x="285750" y="123825"/>
                </a:lnTo>
                <a:lnTo>
                  <a:pt x="285845" y="125540"/>
                </a:lnTo>
                <a:cubicBezTo>
                  <a:pt x="286703" y="140494"/>
                  <a:pt x="299085" y="152400"/>
                  <a:pt x="314325" y="152400"/>
                </a:cubicBezTo>
                <a:lnTo>
                  <a:pt x="314325" y="152400"/>
                </a:lnTo>
                <a:lnTo>
                  <a:pt x="438055" y="152400"/>
                </a:lnTo>
                <a:cubicBezTo>
                  <a:pt x="438150" y="153162"/>
                  <a:pt x="438150" y="153924"/>
                  <a:pt x="438150" y="154686"/>
                </a:cubicBezTo>
                <a:lnTo>
                  <a:pt x="438150" y="504825"/>
                </a:lnTo>
                <a:cubicBezTo>
                  <a:pt x="438150" y="520637"/>
                  <a:pt x="425387" y="533400"/>
                  <a:pt x="409575" y="533400"/>
                </a:cubicBezTo>
                <a:lnTo>
                  <a:pt x="28575" y="533400"/>
                </a:lnTo>
                <a:cubicBezTo>
                  <a:pt x="12764" y="533400"/>
                  <a:pt x="0" y="520637"/>
                  <a:pt x="0" y="504825"/>
                </a:cubicBezTo>
                <a:lnTo>
                  <a:pt x="0" y="28575"/>
                </a:lnTo>
                <a:cubicBezTo>
                  <a:pt x="0" y="12763"/>
                  <a:pt x="12764" y="0"/>
                  <a:pt x="28575" y="0"/>
                </a:cubicBezTo>
                <a:lnTo>
                  <a:pt x="283464" y="0"/>
                </a:lnTo>
                <a:close/>
                <a:moveTo>
                  <a:pt x="247650" y="200025"/>
                </a:moveTo>
                <a:lnTo>
                  <a:pt x="152400" y="200025"/>
                </a:lnTo>
                <a:lnTo>
                  <a:pt x="152400" y="409575"/>
                </a:lnTo>
                <a:lnTo>
                  <a:pt x="171450" y="409575"/>
                </a:lnTo>
                <a:lnTo>
                  <a:pt x="171450" y="314325"/>
                </a:lnTo>
                <a:lnTo>
                  <a:pt x="247650" y="314325"/>
                </a:lnTo>
                <a:lnTo>
                  <a:pt x="249746" y="314325"/>
                </a:lnTo>
                <a:cubicBezTo>
                  <a:pt x="280321" y="313182"/>
                  <a:pt x="304800" y="288036"/>
                  <a:pt x="304800" y="257175"/>
                </a:cubicBezTo>
                <a:cubicBezTo>
                  <a:pt x="304800" y="225647"/>
                  <a:pt x="279178" y="200025"/>
                  <a:pt x="247650" y="200025"/>
                </a:cubicBezTo>
                <a:lnTo>
                  <a:pt x="247650" y="200025"/>
                </a:lnTo>
                <a:close/>
                <a:moveTo>
                  <a:pt x="247650" y="219075"/>
                </a:moveTo>
                <a:cubicBezTo>
                  <a:pt x="268700" y="219075"/>
                  <a:pt x="285750" y="236125"/>
                  <a:pt x="285750" y="257175"/>
                </a:cubicBezTo>
                <a:cubicBezTo>
                  <a:pt x="285750" y="278225"/>
                  <a:pt x="268700" y="295275"/>
                  <a:pt x="247650" y="295275"/>
                </a:cubicBezTo>
                <a:lnTo>
                  <a:pt x="247650" y="295275"/>
                </a:lnTo>
                <a:lnTo>
                  <a:pt x="171450" y="295275"/>
                </a:lnTo>
                <a:lnTo>
                  <a:pt x="171450" y="219075"/>
                </a:lnTo>
                <a:lnTo>
                  <a:pt x="247650" y="219075"/>
                </a:lnTo>
                <a:close/>
                <a:moveTo>
                  <a:pt x="428625" y="133350"/>
                </a:moveTo>
                <a:lnTo>
                  <a:pt x="314325" y="133350"/>
                </a:lnTo>
                <a:lnTo>
                  <a:pt x="313182" y="133255"/>
                </a:lnTo>
                <a:cubicBezTo>
                  <a:pt x="308515" y="132779"/>
                  <a:pt x="304800" y="128683"/>
                  <a:pt x="304800" y="123825"/>
                </a:cubicBezTo>
                <a:lnTo>
                  <a:pt x="304800" y="123825"/>
                </a:lnTo>
                <a:lnTo>
                  <a:pt x="304800" y="9525"/>
                </a:lnTo>
                <a:lnTo>
                  <a:pt x="428625" y="13335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90" name="任意多边形: 形状 189">
            <a:extLst>
              <a:ext uri="{FF2B5EF4-FFF2-40B4-BE49-F238E27FC236}">
                <a16:creationId xmlns:a16="http://schemas.microsoft.com/office/drawing/2014/main" id="{E08F0D20-AE1A-A804-4C22-E1D2AD2F5B7A}"/>
              </a:ext>
            </a:extLst>
          </p:cNvPr>
          <p:cNvSpPr/>
          <p:nvPr>
            <p:custDataLst>
              <p:tags r:id="rId24"/>
            </p:custDataLst>
          </p:nvPr>
        </p:nvSpPr>
        <p:spPr>
          <a:xfrm>
            <a:off x="3342124" y="1410163"/>
            <a:ext cx="406585" cy="304939"/>
          </a:xfrm>
          <a:custGeom>
            <a:avLst/>
            <a:gdLst>
              <a:gd name="connsiteX0" fmla="*/ 504825 w 533400"/>
              <a:gd name="connsiteY0" fmla="*/ 0 h 400050"/>
              <a:gd name="connsiteX1" fmla="*/ 533400 w 533400"/>
              <a:gd name="connsiteY1" fmla="*/ 28575 h 400050"/>
              <a:gd name="connsiteX2" fmla="*/ 533400 w 533400"/>
              <a:gd name="connsiteY2" fmla="*/ 371475 h 400050"/>
              <a:gd name="connsiteX3" fmla="*/ 504825 w 533400"/>
              <a:gd name="connsiteY3" fmla="*/ 400050 h 400050"/>
              <a:gd name="connsiteX4" fmla="*/ 28575 w 533400"/>
              <a:gd name="connsiteY4" fmla="*/ 400050 h 400050"/>
              <a:gd name="connsiteX5" fmla="*/ 0 w 533400"/>
              <a:gd name="connsiteY5" fmla="*/ 371475 h 400050"/>
              <a:gd name="connsiteX6" fmla="*/ 0 w 533400"/>
              <a:gd name="connsiteY6" fmla="*/ 28575 h 400050"/>
              <a:gd name="connsiteX7" fmla="*/ 28575 w 533400"/>
              <a:gd name="connsiteY7" fmla="*/ 0 h 400050"/>
              <a:gd name="connsiteX8" fmla="*/ 504825 w 533400"/>
              <a:gd name="connsiteY8" fmla="*/ 0 h 400050"/>
              <a:gd name="connsiteX9" fmla="*/ 390811 w 533400"/>
              <a:gd name="connsiteY9" fmla="*/ 198025 h 400050"/>
              <a:gd name="connsiteX10" fmla="*/ 350806 w 533400"/>
              <a:gd name="connsiteY10" fmla="*/ 203549 h 400050"/>
              <a:gd name="connsiteX11" fmla="*/ 350806 w 533400"/>
              <a:gd name="connsiteY11" fmla="*/ 203549 h 400050"/>
              <a:gd name="connsiteX12" fmla="*/ 266510 w 533400"/>
              <a:gd name="connsiteY12" fmla="*/ 314992 h 400050"/>
              <a:gd name="connsiteX13" fmla="*/ 264033 w 533400"/>
              <a:gd name="connsiteY13" fmla="*/ 317849 h 400050"/>
              <a:gd name="connsiteX14" fmla="*/ 223647 w 533400"/>
              <a:gd name="connsiteY14" fmla="*/ 318135 h 400050"/>
              <a:gd name="connsiteX15" fmla="*/ 223647 w 533400"/>
              <a:gd name="connsiteY15" fmla="*/ 318135 h 400050"/>
              <a:gd name="connsiteX16" fmla="*/ 161544 w 533400"/>
              <a:gd name="connsiteY16" fmla="*/ 256794 h 400050"/>
              <a:gd name="connsiteX17" fmla="*/ 159639 w 533400"/>
              <a:gd name="connsiteY17" fmla="*/ 255079 h 400050"/>
              <a:gd name="connsiteX18" fmla="*/ 119444 w 533400"/>
              <a:gd name="connsiteY18" fmla="*/ 258985 h 400050"/>
              <a:gd name="connsiteX19" fmla="*/ 119444 w 533400"/>
              <a:gd name="connsiteY19" fmla="*/ 258985 h 400050"/>
              <a:gd name="connsiteX20" fmla="*/ 31909 w 533400"/>
              <a:gd name="connsiteY20" fmla="*/ 365474 h 400050"/>
              <a:gd name="connsiteX21" fmla="*/ 29718 w 533400"/>
              <a:gd name="connsiteY21" fmla="*/ 371475 h 400050"/>
              <a:gd name="connsiteX22" fmla="*/ 39243 w 533400"/>
              <a:gd name="connsiteY22" fmla="*/ 381000 h 400050"/>
              <a:gd name="connsiteX23" fmla="*/ 39243 w 533400"/>
              <a:gd name="connsiteY23" fmla="*/ 381000 h 400050"/>
              <a:gd name="connsiteX24" fmla="*/ 496634 w 533400"/>
              <a:gd name="connsiteY24" fmla="*/ 381000 h 400050"/>
              <a:gd name="connsiteX25" fmla="*/ 501872 w 533400"/>
              <a:gd name="connsiteY25" fmla="*/ 379381 h 400050"/>
              <a:gd name="connsiteX26" fmla="*/ 504539 w 533400"/>
              <a:gd name="connsiteY26" fmla="*/ 366141 h 400050"/>
              <a:gd name="connsiteX27" fmla="*/ 504539 w 533400"/>
              <a:gd name="connsiteY27" fmla="*/ 366141 h 400050"/>
              <a:gd name="connsiteX28" fmla="*/ 397383 w 533400"/>
              <a:gd name="connsiteY28" fmla="*/ 204883 h 400050"/>
              <a:gd name="connsiteX29" fmla="*/ 390811 w 533400"/>
              <a:gd name="connsiteY29" fmla="*/ 198025 h 400050"/>
              <a:gd name="connsiteX30" fmla="*/ 95250 w 533400"/>
              <a:gd name="connsiteY30" fmla="*/ 57150 h 400050"/>
              <a:gd name="connsiteX31" fmla="*/ 57150 w 533400"/>
              <a:gd name="connsiteY31" fmla="*/ 95250 h 400050"/>
              <a:gd name="connsiteX32" fmla="*/ 95250 w 533400"/>
              <a:gd name="connsiteY32" fmla="*/ 133350 h 400050"/>
              <a:gd name="connsiteX33" fmla="*/ 133350 w 533400"/>
              <a:gd name="connsiteY33" fmla="*/ 95250 h 400050"/>
              <a:gd name="connsiteX34" fmla="*/ 95250 w 533400"/>
              <a:gd name="connsiteY34" fmla="*/ 571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4825" y="0"/>
                </a:moveTo>
                <a:cubicBezTo>
                  <a:pt x="520637" y="0"/>
                  <a:pt x="533400" y="12764"/>
                  <a:pt x="533400" y="28575"/>
                </a:cubicBezTo>
                <a:lnTo>
                  <a:pt x="533400" y="371475"/>
                </a:lnTo>
                <a:cubicBezTo>
                  <a:pt x="533400" y="387287"/>
                  <a:pt x="520637" y="400050"/>
                  <a:pt x="504825" y="400050"/>
                </a:cubicBezTo>
                <a:lnTo>
                  <a:pt x="28575" y="400050"/>
                </a:lnTo>
                <a:cubicBezTo>
                  <a:pt x="12763" y="400050"/>
                  <a:pt x="0" y="387287"/>
                  <a:pt x="0" y="371475"/>
                </a:cubicBezTo>
                <a:lnTo>
                  <a:pt x="0" y="28575"/>
                </a:lnTo>
                <a:cubicBezTo>
                  <a:pt x="0" y="12764"/>
                  <a:pt x="12763" y="0"/>
                  <a:pt x="28575" y="0"/>
                </a:cubicBezTo>
                <a:lnTo>
                  <a:pt x="504825" y="0"/>
                </a:lnTo>
                <a:close/>
                <a:moveTo>
                  <a:pt x="390811" y="198025"/>
                </a:moveTo>
                <a:cubicBezTo>
                  <a:pt x="378238" y="188500"/>
                  <a:pt x="360331" y="190976"/>
                  <a:pt x="350806" y="203549"/>
                </a:cubicBezTo>
                <a:lnTo>
                  <a:pt x="350806" y="203549"/>
                </a:lnTo>
                <a:lnTo>
                  <a:pt x="266510" y="314992"/>
                </a:lnTo>
                <a:cubicBezTo>
                  <a:pt x="265747" y="316040"/>
                  <a:pt x="264890" y="316897"/>
                  <a:pt x="264033" y="317849"/>
                </a:cubicBezTo>
                <a:cubicBezTo>
                  <a:pt x="252984" y="329089"/>
                  <a:pt x="234887" y="329184"/>
                  <a:pt x="223647" y="318135"/>
                </a:cubicBezTo>
                <a:lnTo>
                  <a:pt x="223647" y="318135"/>
                </a:lnTo>
                <a:lnTo>
                  <a:pt x="161544" y="256794"/>
                </a:lnTo>
                <a:cubicBezTo>
                  <a:pt x="160877" y="256223"/>
                  <a:pt x="160306" y="255556"/>
                  <a:pt x="159639" y="255079"/>
                </a:cubicBezTo>
                <a:cubicBezTo>
                  <a:pt x="147447" y="245078"/>
                  <a:pt x="129445" y="246793"/>
                  <a:pt x="119444" y="258985"/>
                </a:cubicBezTo>
                <a:lnTo>
                  <a:pt x="119444" y="258985"/>
                </a:lnTo>
                <a:lnTo>
                  <a:pt x="31909" y="365474"/>
                </a:lnTo>
                <a:cubicBezTo>
                  <a:pt x="30480" y="367189"/>
                  <a:pt x="29718" y="369284"/>
                  <a:pt x="29718" y="371475"/>
                </a:cubicBezTo>
                <a:cubicBezTo>
                  <a:pt x="29718" y="376714"/>
                  <a:pt x="34004" y="381000"/>
                  <a:pt x="39243" y="381000"/>
                </a:cubicBezTo>
                <a:lnTo>
                  <a:pt x="39243" y="381000"/>
                </a:lnTo>
                <a:lnTo>
                  <a:pt x="496634" y="381000"/>
                </a:lnTo>
                <a:cubicBezTo>
                  <a:pt x="498538" y="381000"/>
                  <a:pt x="500348" y="380429"/>
                  <a:pt x="501872" y="379381"/>
                </a:cubicBezTo>
                <a:cubicBezTo>
                  <a:pt x="506254" y="376428"/>
                  <a:pt x="507397" y="370523"/>
                  <a:pt x="504539" y="366141"/>
                </a:cubicBezTo>
                <a:lnTo>
                  <a:pt x="504539" y="366141"/>
                </a:lnTo>
                <a:lnTo>
                  <a:pt x="397383" y="204883"/>
                </a:lnTo>
                <a:cubicBezTo>
                  <a:pt x="395573" y="202311"/>
                  <a:pt x="393382" y="199930"/>
                  <a:pt x="390811" y="198025"/>
                </a:cubicBezTo>
                <a:close/>
                <a:moveTo>
                  <a:pt x="95250" y="57150"/>
                </a:moveTo>
                <a:cubicBezTo>
                  <a:pt x="74200" y="57150"/>
                  <a:pt x="57150" y="74200"/>
                  <a:pt x="57150" y="95250"/>
                </a:cubicBezTo>
                <a:cubicBezTo>
                  <a:pt x="57150" y="116300"/>
                  <a:pt x="74200" y="133350"/>
                  <a:pt x="95250" y="133350"/>
                </a:cubicBezTo>
                <a:cubicBezTo>
                  <a:pt x="116300" y="133350"/>
                  <a:pt x="133350" y="116300"/>
                  <a:pt x="133350" y="95250"/>
                </a:cubicBezTo>
                <a:cubicBezTo>
                  <a:pt x="133350" y="74200"/>
                  <a:pt x="116300" y="57150"/>
                  <a:pt x="95250" y="57150"/>
                </a:cubicBezTo>
                <a:close/>
              </a:path>
            </a:pathLst>
          </a:custGeom>
          <a:solidFill>
            <a:schemeClr val="l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91" name="任意多边形: 形状 190">
            <a:extLst>
              <a:ext uri="{FF2B5EF4-FFF2-40B4-BE49-F238E27FC236}">
                <a16:creationId xmlns:a16="http://schemas.microsoft.com/office/drawing/2014/main" id="{41F6F193-9ADD-1C6A-8689-1068097F97BF}"/>
              </a:ext>
            </a:extLst>
          </p:cNvPr>
          <p:cNvSpPr/>
          <p:nvPr>
            <p:custDataLst>
              <p:tags r:id="rId25"/>
            </p:custDataLst>
          </p:nvPr>
        </p:nvSpPr>
        <p:spPr>
          <a:xfrm>
            <a:off x="5407584" y="2311245"/>
            <a:ext cx="406585" cy="399325"/>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92" name="任意多边形: 形状 191">
            <a:extLst>
              <a:ext uri="{FF2B5EF4-FFF2-40B4-BE49-F238E27FC236}">
                <a16:creationId xmlns:a16="http://schemas.microsoft.com/office/drawing/2014/main" id="{D05974C7-65EF-4D73-C37C-4B2F22A5D8FB}"/>
              </a:ext>
            </a:extLst>
          </p:cNvPr>
          <p:cNvSpPr/>
          <p:nvPr>
            <p:custDataLst>
              <p:tags r:id="rId26"/>
            </p:custDataLst>
          </p:nvPr>
        </p:nvSpPr>
        <p:spPr>
          <a:xfrm>
            <a:off x="7490877" y="1359340"/>
            <a:ext cx="370920" cy="406585"/>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lt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
        <p:nvSpPr>
          <p:cNvPr id="193" name="任意多边形: 形状 192">
            <a:extLst>
              <a:ext uri="{FF2B5EF4-FFF2-40B4-BE49-F238E27FC236}">
                <a16:creationId xmlns:a16="http://schemas.microsoft.com/office/drawing/2014/main" id="{6864991C-9416-9613-5FD0-6697438A9F2D}"/>
              </a:ext>
            </a:extLst>
          </p:cNvPr>
          <p:cNvSpPr/>
          <p:nvPr>
            <p:custDataLst>
              <p:tags r:id="rId27"/>
            </p:custDataLst>
          </p:nvPr>
        </p:nvSpPr>
        <p:spPr>
          <a:xfrm>
            <a:off x="9549596" y="2307615"/>
            <a:ext cx="384408" cy="406585"/>
          </a:xfrm>
          <a:custGeom>
            <a:avLst/>
            <a:gdLst>
              <a:gd name="connsiteX0" fmla="*/ 371475 w 495300"/>
              <a:gd name="connsiteY0" fmla="*/ 0 h 523875"/>
              <a:gd name="connsiteX1" fmla="*/ 400050 w 495300"/>
              <a:gd name="connsiteY1" fmla="*/ 28575 h 523875"/>
              <a:gd name="connsiteX2" fmla="*/ 400050 w 495300"/>
              <a:gd name="connsiteY2" fmla="*/ 133350 h 523875"/>
              <a:gd name="connsiteX3" fmla="*/ 371475 w 495300"/>
              <a:gd name="connsiteY3" fmla="*/ 161925 h 523875"/>
              <a:gd name="connsiteX4" fmla="*/ 257175 w 495300"/>
              <a:gd name="connsiteY4" fmla="*/ 161925 h 523875"/>
              <a:gd name="connsiteX5" fmla="*/ 257175 w 495300"/>
              <a:gd name="connsiteY5" fmla="*/ 285750 h 523875"/>
              <a:gd name="connsiteX6" fmla="*/ 419100 w 495300"/>
              <a:gd name="connsiteY6" fmla="*/ 285750 h 523875"/>
              <a:gd name="connsiteX7" fmla="*/ 457200 w 495300"/>
              <a:gd name="connsiteY7" fmla="*/ 321945 h 523875"/>
              <a:gd name="connsiteX8" fmla="*/ 457200 w 495300"/>
              <a:gd name="connsiteY8" fmla="*/ 323850 h 523875"/>
              <a:gd name="connsiteX9" fmla="*/ 457200 w 495300"/>
              <a:gd name="connsiteY9" fmla="*/ 428625 h 523875"/>
              <a:gd name="connsiteX10" fmla="*/ 476250 w 495300"/>
              <a:gd name="connsiteY10" fmla="*/ 428625 h 523875"/>
              <a:gd name="connsiteX11" fmla="*/ 495300 w 495300"/>
              <a:gd name="connsiteY11" fmla="*/ 447675 h 523875"/>
              <a:gd name="connsiteX12" fmla="*/ 495300 w 495300"/>
              <a:gd name="connsiteY12" fmla="*/ 504825 h 523875"/>
              <a:gd name="connsiteX13" fmla="*/ 476250 w 495300"/>
              <a:gd name="connsiteY13" fmla="*/ 523875 h 523875"/>
              <a:gd name="connsiteX14" fmla="*/ 419100 w 495300"/>
              <a:gd name="connsiteY14" fmla="*/ 523875 h 523875"/>
              <a:gd name="connsiteX15" fmla="*/ 400050 w 495300"/>
              <a:gd name="connsiteY15" fmla="*/ 504825 h 523875"/>
              <a:gd name="connsiteX16" fmla="*/ 400050 w 495300"/>
              <a:gd name="connsiteY16" fmla="*/ 447675 h 523875"/>
              <a:gd name="connsiteX17" fmla="*/ 419100 w 495300"/>
              <a:gd name="connsiteY17" fmla="*/ 428625 h 523875"/>
              <a:gd name="connsiteX18" fmla="*/ 438150 w 495300"/>
              <a:gd name="connsiteY18" fmla="*/ 428625 h 523875"/>
              <a:gd name="connsiteX19" fmla="*/ 438150 w 495300"/>
              <a:gd name="connsiteY19" fmla="*/ 323850 h 523875"/>
              <a:gd name="connsiteX20" fmla="*/ 420529 w 495300"/>
              <a:gd name="connsiteY20" fmla="*/ 304895 h 523875"/>
              <a:gd name="connsiteX21" fmla="*/ 419100 w 495300"/>
              <a:gd name="connsiteY21" fmla="*/ 304800 h 523875"/>
              <a:gd name="connsiteX22" fmla="*/ 257175 w 495300"/>
              <a:gd name="connsiteY22" fmla="*/ 304800 h 523875"/>
              <a:gd name="connsiteX23" fmla="*/ 257175 w 495300"/>
              <a:gd name="connsiteY23" fmla="*/ 428625 h 523875"/>
              <a:gd name="connsiteX24" fmla="*/ 276225 w 495300"/>
              <a:gd name="connsiteY24" fmla="*/ 428625 h 523875"/>
              <a:gd name="connsiteX25" fmla="*/ 295275 w 495300"/>
              <a:gd name="connsiteY25" fmla="*/ 447675 h 523875"/>
              <a:gd name="connsiteX26" fmla="*/ 295275 w 495300"/>
              <a:gd name="connsiteY26" fmla="*/ 504825 h 523875"/>
              <a:gd name="connsiteX27" fmla="*/ 276225 w 495300"/>
              <a:gd name="connsiteY27" fmla="*/ 523875 h 523875"/>
              <a:gd name="connsiteX28" fmla="*/ 219075 w 495300"/>
              <a:gd name="connsiteY28" fmla="*/ 523875 h 523875"/>
              <a:gd name="connsiteX29" fmla="*/ 200025 w 495300"/>
              <a:gd name="connsiteY29" fmla="*/ 504825 h 523875"/>
              <a:gd name="connsiteX30" fmla="*/ 200025 w 495300"/>
              <a:gd name="connsiteY30" fmla="*/ 447675 h 523875"/>
              <a:gd name="connsiteX31" fmla="*/ 219075 w 495300"/>
              <a:gd name="connsiteY31" fmla="*/ 428625 h 523875"/>
              <a:gd name="connsiteX32" fmla="*/ 238125 w 495300"/>
              <a:gd name="connsiteY32" fmla="*/ 428625 h 523875"/>
              <a:gd name="connsiteX33" fmla="*/ 238125 w 495300"/>
              <a:gd name="connsiteY33" fmla="*/ 304800 h 523875"/>
              <a:gd name="connsiteX34" fmla="*/ 76200 w 495300"/>
              <a:gd name="connsiteY34" fmla="*/ 304800 h 523875"/>
              <a:gd name="connsiteX35" fmla="*/ 57245 w 495300"/>
              <a:gd name="connsiteY35" fmla="*/ 322421 h 523875"/>
              <a:gd name="connsiteX36" fmla="*/ 57150 w 495300"/>
              <a:gd name="connsiteY36" fmla="*/ 323850 h 523875"/>
              <a:gd name="connsiteX37" fmla="*/ 57150 w 495300"/>
              <a:gd name="connsiteY37" fmla="*/ 428625 h 523875"/>
              <a:gd name="connsiteX38" fmla="*/ 76200 w 495300"/>
              <a:gd name="connsiteY38" fmla="*/ 428625 h 523875"/>
              <a:gd name="connsiteX39" fmla="*/ 95250 w 495300"/>
              <a:gd name="connsiteY39" fmla="*/ 447675 h 523875"/>
              <a:gd name="connsiteX40" fmla="*/ 95250 w 495300"/>
              <a:gd name="connsiteY40" fmla="*/ 504825 h 523875"/>
              <a:gd name="connsiteX41" fmla="*/ 76200 w 495300"/>
              <a:gd name="connsiteY41" fmla="*/ 523875 h 523875"/>
              <a:gd name="connsiteX42" fmla="*/ 19050 w 495300"/>
              <a:gd name="connsiteY42" fmla="*/ 523875 h 523875"/>
              <a:gd name="connsiteX43" fmla="*/ 0 w 495300"/>
              <a:gd name="connsiteY43" fmla="*/ 504825 h 523875"/>
              <a:gd name="connsiteX44" fmla="*/ 0 w 495300"/>
              <a:gd name="connsiteY44" fmla="*/ 447675 h 523875"/>
              <a:gd name="connsiteX45" fmla="*/ 19050 w 495300"/>
              <a:gd name="connsiteY45" fmla="*/ 428625 h 523875"/>
              <a:gd name="connsiteX46" fmla="*/ 38100 w 495300"/>
              <a:gd name="connsiteY46" fmla="*/ 428625 h 523875"/>
              <a:gd name="connsiteX47" fmla="*/ 38100 w 495300"/>
              <a:gd name="connsiteY47" fmla="*/ 323850 h 523875"/>
              <a:gd name="connsiteX48" fmla="*/ 74295 w 495300"/>
              <a:gd name="connsiteY48" fmla="*/ 285750 h 523875"/>
              <a:gd name="connsiteX49" fmla="*/ 76200 w 495300"/>
              <a:gd name="connsiteY49" fmla="*/ 285750 h 523875"/>
              <a:gd name="connsiteX50" fmla="*/ 238125 w 495300"/>
              <a:gd name="connsiteY50" fmla="*/ 285750 h 523875"/>
              <a:gd name="connsiteX51" fmla="*/ 238125 w 495300"/>
              <a:gd name="connsiteY51" fmla="*/ 161925 h 523875"/>
              <a:gd name="connsiteX52" fmla="*/ 123825 w 495300"/>
              <a:gd name="connsiteY52" fmla="*/ 161925 h 523875"/>
              <a:gd name="connsiteX53" fmla="*/ 95250 w 495300"/>
              <a:gd name="connsiteY53" fmla="*/ 133350 h 523875"/>
              <a:gd name="connsiteX54" fmla="*/ 95250 w 495300"/>
              <a:gd name="connsiteY54" fmla="*/ 28575 h 523875"/>
              <a:gd name="connsiteX55" fmla="*/ 123825 w 495300"/>
              <a:gd name="connsiteY55" fmla="*/ 0 h 523875"/>
              <a:gd name="connsiteX56" fmla="*/ 371475 w 495300"/>
              <a:gd name="connsiteY56" fmla="*/ 0 h 523875"/>
              <a:gd name="connsiteX57" fmla="*/ 147638 w 495300"/>
              <a:gd name="connsiteY57" fmla="*/ 95250 h 523875"/>
              <a:gd name="connsiteX58" fmla="*/ 133350 w 495300"/>
              <a:gd name="connsiteY58" fmla="*/ 109538 h 523875"/>
              <a:gd name="connsiteX59" fmla="*/ 147638 w 495300"/>
              <a:gd name="connsiteY59" fmla="*/ 123825 h 523875"/>
              <a:gd name="connsiteX60" fmla="*/ 161925 w 495300"/>
              <a:gd name="connsiteY60" fmla="*/ 109538 h 523875"/>
              <a:gd name="connsiteX61" fmla="*/ 147638 w 495300"/>
              <a:gd name="connsiteY61" fmla="*/ 952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475" y="0"/>
                </a:moveTo>
                <a:cubicBezTo>
                  <a:pt x="387287" y="0"/>
                  <a:pt x="400050" y="12763"/>
                  <a:pt x="400050" y="28575"/>
                </a:cubicBezTo>
                <a:lnTo>
                  <a:pt x="400050" y="133350"/>
                </a:lnTo>
                <a:cubicBezTo>
                  <a:pt x="400050" y="149162"/>
                  <a:pt x="387287" y="161925"/>
                  <a:pt x="371475" y="161925"/>
                </a:cubicBezTo>
                <a:lnTo>
                  <a:pt x="257175" y="161925"/>
                </a:lnTo>
                <a:lnTo>
                  <a:pt x="257175" y="285750"/>
                </a:lnTo>
                <a:lnTo>
                  <a:pt x="419100" y="285750"/>
                </a:lnTo>
                <a:cubicBezTo>
                  <a:pt x="439484" y="285750"/>
                  <a:pt x="456152" y="301752"/>
                  <a:pt x="457200" y="321945"/>
                </a:cubicBezTo>
                <a:lnTo>
                  <a:pt x="457200" y="323850"/>
                </a:lnTo>
                <a:lnTo>
                  <a:pt x="457200" y="428625"/>
                </a:lnTo>
                <a:lnTo>
                  <a:pt x="476250" y="428625"/>
                </a:lnTo>
                <a:cubicBezTo>
                  <a:pt x="486728" y="428625"/>
                  <a:pt x="495300" y="437198"/>
                  <a:pt x="495300" y="447675"/>
                </a:cubicBezTo>
                <a:lnTo>
                  <a:pt x="495300" y="504825"/>
                </a:lnTo>
                <a:cubicBezTo>
                  <a:pt x="495300" y="515303"/>
                  <a:pt x="486728" y="523875"/>
                  <a:pt x="476250" y="523875"/>
                </a:cubicBezTo>
                <a:lnTo>
                  <a:pt x="419100" y="523875"/>
                </a:lnTo>
                <a:cubicBezTo>
                  <a:pt x="408622" y="523875"/>
                  <a:pt x="400050" y="515303"/>
                  <a:pt x="400050" y="504825"/>
                </a:cubicBezTo>
                <a:lnTo>
                  <a:pt x="400050" y="447675"/>
                </a:lnTo>
                <a:cubicBezTo>
                  <a:pt x="400050" y="437198"/>
                  <a:pt x="408622" y="428625"/>
                  <a:pt x="419100" y="428625"/>
                </a:cubicBezTo>
                <a:lnTo>
                  <a:pt x="438150" y="428625"/>
                </a:lnTo>
                <a:lnTo>
                  <a:pt x="438150" y="323850"/>
                </a:lnTo>
                <a:cubicBezTo>
                  <a:pt x="438150" y="313849"/>
                  <a:pt x="430339" y="305562"/>
                  <a:pt x="420529" y="304895"/>
                </a:cubicBezTo>
                <a:lnTo>
                  <a:pt x="419100" y="304800"/>
                </a:lnTo>
                <a:lnTo>
                  <a:pt x="257175" y="304800"/>
                </a:lnTo>
                <a:lnTo>
                  <a:pt x="257175" y="428625"/>
                </a:lnTo>
                <a:lnTo>
                  <a:pt x="276225" y="428625"/>
                </a:lnTo>
                <a:cubicBezTo>
                  <a:pt x="286703" y="428625"/>
                  <a:pt x="295275" y="437198"/>
                  <a:pt x="295275" y="447675"/>
                </a:cubicBezTo>
                <a:lnTo>
                  <a:pt x="295275" y="504825"/>
                </a:lnTo>
                <a:cubicBezTo>
                  <a:pt x="295275" y="515303"/>
                  <a:pt x="286703" y="523875"/>
                  <a:pt x="276225" y="523875"/>
                </a:cubicBezTo>
                <a:lnTo>
                  <a:pt x="219075" y="523875"/>
                </a:lnTo>
                <a:cubicBezTo>
                  <a:pt x="208597" y="523875"/>
                  <a:pt x="200025" y="515303"/>
                  <a:pt x="200025" y="504825"/>
                </a:cubicBezTo>
                <a:lnTo>
                  <a:pt x="200025" y="447675"/>
                </a:lnTo>
                <a:cubicBezTo>
                  <a:pt x="200025" y="437198"/>
                  <a:pt x="208597" y="428625"/>
                  <a:pt x="219075" y="428625"/>
                </a:cubicBezTo>
                <a:lnTo>
                  <a:pt x="238125" y="428625"/>
                </a:lnTo>
                <a:lnTo>
                  <a:pt x="238125" y="304800"/>
                </a:lnTo>
                <a:lnTo>
                  <a:pt x="76200" y="304800"/>
                </a:lnTo>
                <a:cubicBezTo>
                  <a:pt x="66199" y="304800"/>
                  <a:pt x="57912" y="312611"/>
                  <a:pt x="57245" y="322421"/>
                </a:cubicBezTo>
                <a:lnTo>
                  <a:pt x="57150" y="323850"/>
                </a:lnTo>
                <a:lnTo>
                  <a:pt x="57150" y="428625"/>
                </a:lnTo>
                <a:lnTo>
                  <a:pt x="76200" y="428625"/>
                </a:lnTo>
                <a:cubicBezTo>
                  <a:pt x="86678" y="428625"/>
                  <a:pt x="95250" y="437198"/>
                  <a:pt x="95250" y="447675"/>
                </a:cubicBezTo>
                <a:lnTo>
                  <a:pt x="95250" y="504825"/>
                </a:lnTo>
                <a:cubicBezTo>
                  <a:pt x="95250" y="515303"/>
                  <a:pt x="86678" y="523875"/>
                  <a:pt x="76200" y="523875"/>
                </a:cubicBezTo>
                <a:lnTo>
                  <a:pt x="19050" y="523875"/>
                </a:lnTo>
                <a:cubicBezTo>
                  <a:pt x="8573" y="523875"/>
                  <a:pt x="0" y="515303"/>
                  <a:pt x="0" y="504825"/>
                </a:cubicBezTo>
                <a:lnTo>
                  <a:pt x="0" y="447675"/>
                </a:lnTo>
                <a:cubicBezTo>
                  <a:pt x="0" y="437198"/>
                  <a:pt x="8573" y="428625"/>
                  <a:pt x="19050" y="428625"/>
                </a:cubicBezTo>
                <a:lnTo>
                  <a:pt x="38100" y="428625"/>
                </a:lnTo>
                <a:lnTo>
                  <a:pt x="38100" y="323850"/>
                </a:lnTo>
                <a:cubicBezTo>
                  <a:pt x="38100" y="303467"/>
                  <a:pt x="54102" y="286798"/>
                  <a:pt x="74295" y="285750"/>
                </a:cubicBezTo>
                <a:lnTo>
                  <a:pt x="76200" y="285750"/>
                </a:lnTo>
                <a:lnTo>
                  <a:pt x="238125" y="285750"/>
                </a:lnTo>
                <a:lnTo>
                  <a:pt x="238125" y="161925"/>
                </a:lnTo>
                <a:lnTo>
                  <a:pt x="123825" y="161925"/>
                </a:lnTo>
                <a:cubicBezTo>
                  <a:pt x="108013" y="161925"/>
                  <a:pt x="95250" y="149162"/>
                  <a:pt x="95250" y="133350"/>
                </a:cubicBezTo>
                <a:lnTo>
                  <a:pt x="95250" y="28575"/>
                </a:lnTo>
                <a:cubicBezTo>
                  <a:pt x="95250" y="12763"/>
                  <a:pt x="108013" y="0"/>
                  <a:pt x="123825" y="0"/>
                </a:cubicBezTo>
                <a:lnTo>
                  <a:pt x="371475" y="0"/>
                </a:lnTo>
                <a:close/>
                <a:moveTo>
                  <a:pt x="147638" y="95250"/>
                </a:moveTo>
                <a:cubicBezTo>
                  <a:pt x="139732" y="95250"/>
                  <a:pt x="133350" y="101632"/>
                  <a:pt x="133350" y="109538"/>
                </a:cubicBezTo>
                <a:cubicBezTo>
                  <a:pt x="133350" y="117443"/>
                  <a:pt x="139732" y="123825"/>
                  <a:pt x="147638" y="123825"/>
                </a:cubicBezTo>
                <a:cubicBezTo>
                  <a:pt x="155543" y="123825"/>
                  <a:pt x="161925" y="117443"/>
                  <a:pt x="161925" y="109538"/>
                </a:cubicBezTo>
                <a:cubicBezTo>
                  <a:pt x="161925" y="101632"/>
                  <a:pt x="155543" y="95250"/>
                  <a:pt x="147638" y="95250"/>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cs typeface="+mn-ea"/>
              <a:sym typeface="+mn-lt"/>
            </a:endParaRPr>
          </a:p>
        </p:txBody>
      </p:sp>
    </p:spTree>
    <p:custDataLst>
      <p:tags r:id="rId1"/>
    </p:custDataLst>
    <p:extLst>
      <p:ext uri="{BB962C8B-B14F-4D97-AF65-F5344CB8AC3E}">
        <p14:creationId xmlns:p14="http://schemas.microsoft.com/office/powerpoint/2010/main" val="139453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501436D-4D5D-1C6A-E69E-784A23861D7B}"/>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A5C0E23E-180D-30F5-A059-5D304CCEBB8B}"/>
              </a:ext>
            </a:extLst>
          </p:cNvPr>
          <p:cNvSpPr>
            <a:spLocks noGrp="1"/>
          </p:cNvSpPr>
          <p:nvPr>
            <p:ph type="title"/>
          </p:nvPr>
        </p:nvSpPr>
        <p:spPr>
          <a:xfrm>
            <a:off x="3234141" y="3660859"/>
            <a:ext cx="8456798" cy="507509"/>
          </a:xfrm>
        </p:spPr>
        <p:txBody>
          <a:bodyPr>
            <a:noAutofit/>
          </a:bodyPr>
          <a:lstStyle/>
          <a:p>
            <a:pPr lvl="0">
              <a:defRPr/>
            </a:pPr>
            <a:r>
              <a:rPr lang="en-US" altLang="zh-CN" sz="3200" b="1" dirty="0">
                <a:solidFill>
                  <a:schemeClr val="bg1"/>
                </a:solidFill>
                <a:cs typeface="+mn-ea"/>
                <a:sym typeface="+mn-lt"/>
              </a:rPr>
              <a:t>Methods and Data Sources</a:t>
            </a:r>
          </a:p>
        </p:txBody>
      </p:sp>
      <p:sp>
        <p:nvSpPr>
          <p:cNvPr id="9" name="文本框 8">
            <a:extLst>
              <a:ext uri="{FF2B5EF4-FFF2-40B4-BE49-F238E27FC236}">
                <a16:creationId xmlns:a16="http://schemas.microsoft.com/office/drawing/2014/main" id="{4AA05349-FDEF-7549-3200-C5356CD226CA}"/>
              </a:ext>
            </a:extLst>
          </p:cNvPr>
          <p:cNvSpPr txBox="1"/>
          <p:nvPr>
            <p:custDataLst>
              <p:tags r:id="rId1"/>
            </p:custDataLst>
          </p:nvPr>
        </p:nvSpPr>
        <p:spPr>
          <a:xfrm>
            <a:off x="990884" y="3507599"/>
            <a:ext cx="901523" cy="814030"/>
          </a:xfrm>
          <a:prstGeom prst="rect">
            <a:avLst/>
          </a:prstGeom>
          <a:noFill/>
          <a:ln w="117475">
            <a:noFill/>
          </a:ln>
        </p:spPr>
        <p:txBody>
          <a:bodyPr wrap="none" rtlCol="0">
            <a:prstTxWarp prst="textPlain">
              <a:avLst/>
            </a:prstTxWarp>
            <a:spAutoFit/>
          </a:bodyPr>
          <a:lstStyle/>
          <a:p>
            <a:r>
              <a:rPr lang="en-US" altLang="zh-CN" b="1" spc="-150" dirty="0">
                <a:solidFill>
                  <a:schemeClr val="accent1"/>
                </a:solidFill>
                <a:cs typeface="+mn-ea"/>
                <a:sym typeface="+mn-lt"/>
              </a:rPr>
              <a:t>04</a:t>
            </a:r>
          </a:p>
        </p:txBody>
      </p:sp>
      <p:pic>
        <p:nvPicPr>
          <p:cNvPr id="4" name="图片 3" descr="D:\01啊菜\02珠澳学姐\珠澳学姐澳门四校图片\澳科大照片\DSC09086.jpgDSC09086">
            <a:extLst>
              <a:ext uri="{FF2B5EF4-FFF2-40B4-BE49-F238E27FC236}">
                <a16:creationId xmlns:a16="http://schemas.microsoft.com/office/drawing/2014/main" id="{DD68586C-2011-BA49-4FEA-4A0643640F2F}"/>
              </a:ext>
            </a:extLst>
          </p:cNvPr>
          <p:cNvPicPr>
            <a:picLocks noChangeAspect="1"/>
          </p:cNvPicPr>
          <p:nvPr>
            <p:custDataLst>
              <p:tags r:id="rId2"/>
            </p:custDataLst>
          </p:nvPr>
        </p:nvPicPr>
        <p:blipFill rotWithShape="1">
          <a:blip r:embed="rId6">
            <a:alphaModFix amt="69000"/>
            <a:duotone>
              <a:schemeClr val="accent1">
                <a:shade val="45000"/>
                <a:satMod val="135000"/>
              </a:schemeClr>
              <a:prstClr val="white"/>
            </a:duotone>
          </a:blip>
          <a:srcRect/>
          <a:stretch>
            <a:fillRect/>
          </a:stretch>
        </p:blipFill>
        <p:spPr>
          <a:xfrm>
            <a:off x="-635" y="0"/>
            <a:ext cx="12192635" cy="2875915"/>
          </a:xfrm>
          <a:prstGeom prst="rect">
            <a:avLst/>
          </a:prstGeom>
        </p:spPr>
      </p:pic>
      <p:sp>
        <p:nvSpPr>
          <p:cNvPr id="2" name="矩形 1">
            <a:extLst>
              <a:ext uri="{FF2B5EF4-FFF2-40B4-BE49-F238E27FC236}">
                <a16:creationId xmlns:a16="http://schemas.microsoft.com/office/drawing/2014/main" id="{F0223867-0404-BDB3-241B-D6CC24475741}"/>
              </a:ext>
            </a:extLst>
          </p:cNvPr>
          <p:cNvSpPr/>
          <p:nvPr userDrawn="1">
            <p:custDataLst>
              <p:tags r:id="rId3"/>
            </p:custDataLst>
          </p:nvPr>
        </p:nvSpPr>
        <p:spPr>
          <a:xfrm>
            <a:off x="0" y="2853161"/>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162">
            <a:extLst>
              <a:ext uri="{FF2B5EF4-FFF2-40B4-BE49-F238E27FC236}">
                <a16:creationId xmlns:a16="http://schemas.microsoft.com/office/drawing/2014/main" id="{2B4A8DC4-6C00-6823-47F2-73EFA299C618}"/>
              </a:ext>
            </a:extLst>
          </p:cNvPr>
          <p:cNvSpPr>
            <a:spLocks noChangeAspect="1"/>
          </p:cNvSpPr>
          <p:nvPr/>
        </p:nvSpPr>
        <p:spPr bwMode="auto">
          <a:xfrm>
            <a:off x="2154548" y="3548879"/>
            <a:ext cx="901728" cy="768312"/>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cxnSp>
        <p:nvCxnSpPr>
          <p:cNvPr id="7" name="直接连接符 6">
            <a:extLst>
              <a:ext uri="{FF2B5EF4-FFF2-40B4-BE49-F238E27FC236}">
                <a16:creationId xmlns:a16="http://schemas.microsoft.com/office/drawing/2014/main" id="{514606B6-0D8C-73B2-89AF-105053B73E8E}"/>
              </a:ext>
            </a:extLst>
          </p:cNvPr>
          <p:cNvCxnSpPr>
            <a:cxnSpLocks/>
          </p:cNvCxnSpPr>
          <p:nvPr>
            <p:custDataLst>
              <p:tags r:id="rId4"/>
            </p:custDataLst>
          </p:nvPr>
        </p:nvCxnSpPr>
        <p:spPr>
          <a:xfrm flipH="1">
            <a:off x="990884" y="4457262"/>
            <a:ext cx="9999963" cy="0"/>
          </a:xfrm>
          <a:prstGeom prst="line">
            <a:avLst/>
          </a:prstGeom>
          <a:ln w="1905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48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F2604-1D43-3C07-DCA2-ED027A4EB48F}"/>
              </a:ext>
            </a:extLst>
          </p:cNvPr>
          <p:cNvSpPr>
            <a:spLocks noGrp="1"/>
          </p:cNvSpPr>
          <p:nvPr>
            <p:ph type="title"/>
          </p:nvPr>
        </p:nvSpPr>
        <p:spPr/>
        <p:txBody>
          <a:bodyPr/>
          <a:lstStyle/>
          <a:p>
            <a:r>
              <a:rPr lang="en-US" altLang="zh-CN" sz="2800" b="1" dirty="0">
                <a:solidFill>
                  <a:schemeClr val="bg1"/>
                </a:solidFill>
                <a:cs typeface="+mn-ea"/>
                <a:sym typeface="+mn-lt"/>
              </a:rPr>
              <a:t>Methods and Data Sources</a:t>
            </a:r>
            <a:endParaRPr lang="zh-CN" altLang="en-US" dirty="0"/>
          </a:p>
        </p:txBody>
      </p:sp>
      <p:pic>
        <p:nvPicPr>
          <p:cNvPr id="4" name="图片 3">
            <a:extLst>
              <a:ext uri="{FF2B5EF4-FFF2-40B4-BE49-F238E27FC236}">
                <a16:creationId xmlns:a16="http://schemas.microsoft.com/office/drawing/2014/main" id="{3CC7F0D9-90AC-ABB8-02F4-3DBC3F19C3C4}"/>
              </a:ext>
            </a:extLst>
          </p:cNvPr>
          <p:cNvPicPr>
            <a:picLocks noChangeAspect="1"/>
          </p:cNvPicPr>
          <p:nvPr/>
        </p:nvPicPr>
        <p:blipFill>
          <a:blip r:embed="rId4"/>
          <a:stretch>
            <a:fillRect/>
          </a:stretch>
        </p:blipFill>
        <p:spPr>
          <a:xfrm>
            <a:off x="1725797" y="1572239"/>
            <a:ext cx="8738816" cy="4565286"/>
          </a:xfrm>
          <a:prstGeom prst="rect">
            <a:avLst/>
          </a:prstGeom>
          <a:ln>
            <a:solidFill>
              <a:schemeClr val="tx1"/>
            </a:solidFill>
          </a:ln>
        </p:spPr>
      </p:pic>
      <p:sp>
        <p:nvSpPr>
          <p:cNvPr id="5" name="矩形 4">
            <a:extLst>
              <a:ext uri="{FF2B5EF4-FFF2-40B4-BE49-F238E27FC236}">
                <a16:creationId xmlns:a16="http://schemas.microsoft.com/office/drawing/2014/main" id="{8AE03E85-BDA2-5837-CBA6-5F9367D0BF27}"/>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en-US" altLang="zh-CN" sz="1600" dirty="0">
                <a:cs typeface="+mn-ea"/>
                <a:sym typeface="+mn-lt"/>
              </a:rPr>
              <a:t>Offline Signature Verification </a:t>
            </a:r>
            <a:r>
              <a:rPr lang="en-US" altLang="zh-CN" sz="1600" dirty="0" err="1">
                <a:cs typeface="+mn-ea"/>
                <a:sym typeface="+mn-lt"/>
              </a:rPr>
              <a:t>TransFormer</a:t>
            </a:r>
            <a:r>
              <a:rPr lang="en-US" altLang="zh-CN" sz="1600" dirty="0">
                <a:cs typeface="+mn-ea"/>
                <a:sym typeface="+mn-lt"/>
              </a:rPr>
              <a:t> (OSVTF) Structure</a:t>
            </a:r>
          </a:p>
        </p:txBody>
      </p:sp>
    </p:spTree>
    <p:extLst>
      <p:ext uri="{BB962C8B-B14F-4D97-AF65-F5344CB8AC3E}">
        <p14:creationId xmlns:p14="http://schemas.microsoft.com/office/powerpoint/2010/main" val="169611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43465-0D69-F25E-1FEC-80AD70E4E918}"/>
              </a:ext>
            </a:extLst>
          </p:cNvPr>
          <p:cNvSpPr>
            <a:spLocks noGrp="1"/>
          </p:cNvSpPr>
          <p:nvPr>
            <p:ph type="title"/>
          </p:nvPr>
        </p:nvSpPr>
        <p:spPr/>
        <p:txBody>
          <a:bodyPr/>
          <a:lstStyle/>
          <a:p>
            <a:r>
              <a:rPr lang="en-US" altLang="zh-CN" sz="2800" b="1" dirty="0">
                <a:solidFill>
                  <a:schemeClr val="bg1"/>
                </a:solidFill>
                <a:cs typeface="+mn-ea"/>
                <a:sym typeface="+mn-lt"/>
              </a:rPr>
              <a:t>Methods and Data Sources</a:t>
            </a:r>
            <a:endParaRPr lang="zh-CN" altLang="en-US" dirty="0"/>
          </a:p>
        </p:txBody>
      </p:sp>
      <p:pic>
        <p:nvPicPr>
          <p:cNvPr id="4" name="图片 3">
            <a:extLst>
              <a:ext uri="{FF2B5EF4-FFF2-40B4-BE49-F238E27FC236}">
                <a16:creationId xmlns:a16="http://schemas.microsoft.com/office/drawing/2014/main" id="{2BACB4F7-0E78-6F03-3E44-A5EA20DF4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521" y="1519707"/>
            <a:ext cx="8356958" cy="4700789"/>
          </a:xfrm>
          <a:prstGeom prst="rect">
            <a:avLst/>
          </a:prstGeom>
          <a:ln>
            <a:solidFill>
              <a:schemeClr val="tx1"/>
            </a:solidFill>
          </a:ln>
        </p:spPr>
      </p:pic>
      <p:sp>
        <p:nvSpPr>
          <p:cNvPr id="7" name="矩形 6">
            <a:extLst>
              <a:ext uri="{FF2B5EF4-FFF2-40B4-BE49-F238E27FC236}">
                <a16:creationId xmlns:a16="http://schemas.microsoft.com/office/drawing/2014/main" id="{18A50580-D104-31DC-834E-C63B7AFDA931}"/>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en-US" altLang="zh-CN" sz="1600" dirty="0">
                <a:cs typeface="+mn-ea"/>
                <a:sym typeface="+mn-lt"/>
              </a:rPr>
              <a:t>Backbone (e.g. ResNet-50)</a:t>
            </a:r>
          </a:p>
        </p:txBody>
      </p:sp>
    </p:spTree>
    <p:extLst>
      <p:ext uri="{BB962C8B-B14F-4D97-AF65-F5344CB8AC3E}">
        <p14:creationId xmlns:p14="http://schemas.microsoft.com/office/powerpoint/2010/main" val="204166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B8041-B073-CBA9-0025-1DE5C30692C1}"/>
              </a:ext>
            </a:extLst>
          </p:cNvPr>
          <p:cNvSpPr>
            <a:spLocks noGrp="1"/>
          </p:cNvSpPr>
          <p:nvPr>
            <p:ph type="title"/>
          </p:nvPr>
        </p:nvSpPr>
        <p:spPr/>
        <p:txBody>
          <a:bodyPr/>
          <a:lstStyle/>
          <a:p>
            <a:r>
              <a:rPr lang="en-US" altLang="zh-CN" sz="2800" b="1" dirty="0">
                <a:solidFill>
                  <a:schemeClr val="bg1"/>
                </a:solidFill>
                <a:cs typeface="+mn-ea"/>
                <a:sym typeface="+mn-lt"/>
              </a:rPr>
              <a:t>Methods and Data Sources</a:t>
            </a:r>
            <a:endParaRPr lang="zh-CN" altLang="en-US" dirty="0"/>
          </a:p>
        </p:txBody>
      </p:sp>
      <p:pic>
        <p:nvPicPr>
          <p:cNvPr id="78" name="图片 77">
            <a:extLst>
              <a:ext uri="{FF2B5EF4-FFF2-40B4-BE49-F238E27FC236}">
                <a16:creationId xmlns:a16="http://schemas.microsoft.com/office/drawing/2014/main" id="{0A05BD3B-DDAA-2FB4-6743-0B1CB8792062}"/>
              </a:ext>
            </a:extLst>
          </p:cNvPr>
          <p:cNvPicPr>
            <a:picLocks noChangeAspect="1"/>
          </p:cNvPicPr>
          <p:nvPr/>
        </p:nvPicPr>
        <p:blipFill>
          <a:blip r:embed="rId3"/>
          <a:stretch>
            <a:fillRect/>
          </a:stretch>
        </p:blipFill>
        <p:spPr>
          <a:xfrm>
            <a:off x="3947623" y="2182544"/>
            <a:ext cx="7218887" cy="3178910"/>
          </a:xfrm>
          <a:prstGeom prst="rect">
            <a:avLst/>
          </a:prstGeom>
          <a:ln>
            <a:solidFill>
              <a:schemeClr val="tx1"/>
            </a:solidFill>
          </a:ln>
        </p:spPr>
      </p:pic>
      <p:pic>
        <p:nvPicPr>
          <p:cNvPr id="81" name="图片 80">
            <a:extLst>
              <a:ext uri="{FF2B5EF4-FFF2-40B4-BE49-F238E27FC236}">
                <a16:creationId xmlns:a16="http://schemas.microsoft.com/office/drawing/2014/main" id="{EC8312AF-D95F-4F8B-1F43-2F8FCA00153C}"/>
              </a:ext>
            </a:extLst>
          </p:cNvPr>
          <p:cNvPicPr>
            <a:picLocks noChangeAspect="1"/>
          </p:cNvPicPr>
          <p:nvPr/>
        </p:nvPicPr>
        <p:blipFill>
          <a:blip r:embed="rId4"/>
          <a:stretch>
            <a:fillRect/>
          </a:stretch>
        </p:blipFill>
        <p:spPr>
          <a:xfrm>
            <a:off x="1210000" y="2182544"/>
            <a:ext cx="2428282" cy="3178910"/>
          </a:xfrm>
          <a:prstGeom prst="rect">
            <a:avLst/>
          </a:prstGeom>
          <a:ln>
            <a:solidFill>
              <a:schemeClr val="tx1"/>
            </a:solidFill>
          </a:ln>
        </p:spPr>
      </p:pic>
      <p:sp>
        <p:nvSpPr>
          <p:cNvPr id="82" name="矩形 81">
            <a:extLst>
              <a:ext uri="{FF2B5EF4-FFF2-40B4-BE49-F238E27FC236}">
                <a16:creationId xmlns:a16="http://schemas.microsoft.com/office/drawing/2014/main" id="{616EFF38-3F71-5EE0-8BD6-7869714A15CF}"/>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Encoder (ViT Encoder) &amp; Multi-Head Attention</a:t>
            </a:r>
          </a:p>
        </p:txBody>
      </p:sp>
    </p:spTree>
    <p:extLst>
      <p:ext uri="{BB962C8B-B14F-4D97-AF65-F5344CB8AC3E}">
        <p14:creationId xmlns:p14="http://schemas.microsoft.com/office/powerpoint/2010/main" val="185788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10570-F793-3D94-6559-C5795EB93F1D}"/>
              </a:ext>
            </a:extLst>
          </p:cNvPr>
          <p:cNvSpPr>
            <a:spLocks noGrp="1"/>
          </p:cNvSpPr>
          <p:nvPr>
            <p:ph type="title"/>
          </p:nvPr>
        </p:nvSpPr>
        <p:spPr/>
        <p:txBody>
          <a:bodyPr/>
          <a:lstStyle/>
          <a:p>
            <a:r>
              <a:rPr lang="en-US" altLang="zh-CN" sz="2800" b="1" dirty="0">
                <a:solidFill>
                  <a:schemeClr val="bg1"/>
                </a:solidFill>
                <a:cs typeface="+mn-ea"/>
                <a:sym typeface="+mn-lt"/>
              </a:rPr>
              <a:t>Methods and Data Sources</a:t>
            </a:r>
            <a:endParaRPr lang="zh-CN" altLang="en-US" dirty="0"/>
          </a:p>
        </p:txBody>
      </p:sp>
      <p:pic>
        <p:nvPicPr>
          <p:cNvPr id="4" name="图片 3">
            <a:extLst>
              <a:ext uri="{FF2B5EF4-FFF2-40B4-BE49-F238E27FC236}">
                <a16:creationId xmlns:a16="http://schemas.microsoft.com/office/drawing/2014/main" id="{22F913FD-6952-8F8B-4A42-34BBF8B56DE6}"/>
              </a:ext>
            </a:extLst>
          </p:cNvPr>
          <p:cNvPicPr>
            <a:picLocks noChangeAspect="1"/>
          </p:cNvPicPr>
          <p:nvPr/>
        </p:nvPicPr>
        <p:blipFill>
          <a:blip r:embed="rId3"/>
          <a:stretch>
            <a:fillRect/>
          </a:stretch>
        </p:blipFill>
        <p:spPr>
          <a:xfrm>
            <a:off x="1304264" y="1661564"/>
            <a:ext cx="9581882" cy="4230331"/>
          </a:xfrm>
          <a:prstGeom prst="rect">
            <a:avLst/>
          </a:prstGeom>
          <a:ln>
            <a:solidFill>
              <a:schemeClr val="tx1"/>
            </a:solidFill>
          </a:ln>
        </p:spPr>
      </p:pic>
      <p:sp>
        <p:nvSpPr>
          <p:cNvPr id="6" name="矩形 5">
            <a:extLst>
              <a:ext uri="{FF2B5EF4-FFF2-40B4-BE49-F238E27FC236}">
                <a16:creationId xmlns:a16="http://schemas.microsoft.com/office/drawing/2014/main" id="{D7B4AFB5-BCC1-7605-F917-E49368C9EE69}"/>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Decoder &amp; Cross-Attention</a:t>
            </a:r>
          </a:p>
        </p:txBody>
      </p:sp>
    </p:spTree>
    <p:extLst>
      <p:ext uri="{BB962C8B-B14F-4D97-AF65-F5344CB8AC3E}">
        <p14:creationId xmlns:p14="http://schemas.microsoft.com/office/powerpoint/2010/main" val="321475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64447-ECB9-7CEF-FAAC-C7B71B1D78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03A759-FB19-09E5-19B0-7B52E1947E69}"/>
              </a:ext>
            </a:extLst>
          </p:cNvPr>
          <p:cNvSpPr>
            <a:spLocks noGrp="1"/>
          </p:cNvSpPr>
          <p:nvPr>
            <p:ph type="title"/>
          </p:nvPr>
        </p:nvSpPr>
        <p:spPr/>
        <p:txBody>
          <a:bodyPr>
            <a:normAutofit/>
          </a:bodyPr>
          <a:lstStyle/>
          <a:p>
            <a:r>
              <a:rPr lang="en-US" altLang="zh-CN" b="1" dirty="0">
                <a:solidFill>
                  <a:schemeClr val="bg1"/>
                </a:solidFill>
                <a:cs typeface="+mn-ea"/>
                <a:sym typeface="+mn-lt"/>
              </a:rPr>
              <a:t>Methods and Data Sources</a:t>
            </a:r>
            <a:endParaRPr lang="en-US" altLang="zh-CN" dirty="0">
              <a:solidFill>
                <a:schemeClr val="accent1"/>
              </a:solidFill>
              <a:latin typeface="+mn-lt"/>
              <a:ea typeface="+mn-ea"/>
              <a:cs typeface="+mn-ea"/>
              <a:sym typeface="+mn-lt"/>
            </a:endParaRPr>
          </a:p>
        </p:txBody>
      </p:sp>
      <p:sp>
        <p:nvSpPr>
          <p:cNvPr id="112" name="矩形 111">
            <a:extLst>
              <a:ext uri="{FF2B5EF4-FFF2-40B4-BE49-F238E27FC236}">
                <a16:creationId xmlns:a16="http://schemas.microsoft.com/office/drawing/2014/main" id="{ABC3321D-3E76-A1F0-0690-BE8FEEB3FB4D}"/>
              </a:ext>
            </a:extLst>
          </p:cNvPr>
          <p:cNvSpPr/>
          <p:nvPr>
            <p:custDataLst>
              <p:tags r:id="rId2"/>
            </p:custDataLst>
          </p:nvPr>
        </p:nvSpPr>
        <p:spPr bwMode="auto">
          <a:xfrm>
            <a:off x="3511550" y="1647824"/>
            <a:ext cx="51689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solidFill>
                <a:schemeClr val="dk1"/>
              </a:solidFill>
              <a:cs typeface="+mn-ea"/>
              <a:sym typeface="+mn-lt"/>
            </a:endParaRPr>
          </a:p>
        </p:txBody>
      </p:sp>
      <p:sp>
        <p:nvSpPr>
          <p:cNvPr id="127" name="任意多边形: 形状 126">
            <a:extLst>
              <a:ext uri="{FF2B5EF4-FFF2-40B4-BE49-F238E27FC236}">
                <a16:creationId xmlns:a16="http://schemas.microsoft.com/office/drawing/2014/main" id="{187FF0FF-286C-5328-12E7-4C3837D8B4D6}"/>
              </a:ext>
            </a:extLst>
          </p:cNvPr>
          <p:cNvSpPr/>
          <p:nvPr>
            <p:custDataLst>
              <p:tags r:id="rId3"/>
            </p:custDataLst>
          </p:nvPr>
        </p:nvSpPr>
        <p:spPr bwMode="auto">
          <a:xfrm>
            <a:off x="8218488" y="5467349"/>
            <a:ext cx="146050" cy="225425"/>
          </a:xfrm>
          <a:custGeom>
            <a:avLst/>
            <a:gdLst>
              <a:gd name="T0" fmla="*/ 13 w 13"/>
              <a:gd name="T1" fmla="*/ 0 h 20"/>
              <a:gd name="T2" fmla="*/ 0 w 13"/>
              <a:gd name="T3" fmla="*/ 20 h 20"/>
              <a:gd name="T4" fmla="*/ 13 w 13"/>
              <a:gd name="T5" fmla="*/ 0 h 20"/>
            </a:gdLst>
            <a:ahLst/>
            <a:cxnLst>
              <a:cxn ang="0">
                <a:pos x="T0" y="T1"/>
              </a:cxn>
              <a:cxn ang="0">
                <a:pos x="T2" y="T3"/>
              </a:cxn>
              <a:cxn ang="0">
                <a:pos x="T4" y="T5"/>
              </a:cxn>
            </a:cxnLst>
            <a:rect l="0" t="0" r="r" b="b"/>
            <a:pathLst>
              <a:path w="13" h="20">
                <a:moveTo>
                  <a:pt x="13" y="0"/>
                </a:moveTo>
                <a:cubicBezTo>
                  <a:pt x="10" y="8"/>
                  <a:pt x="5" y="14"/>
                  <a:pt x="0" y="20"/>
                </a:cubicBezTo>
                <a:cubicBezTo>
                  <a:pt x="5" y="14"/>
                  <a:pt x="10" y="8"/>
                  <a:pt x="13"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solidFill>
                <a:schemeClr val="dk1"/>
              </a:solidFill>
              <a:cs typeface="+mn-ea"/>
              <a:sym typeface="+mn-lt"/>
            </a:endParaRPr>
          </a:p>
        </p:txBody>
      </p:sp>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F4412BD1-3E7B-1B80-8963-21919A46DD80}"/>
                  </a:ext>
                </a:extLst>
              </p:cNvPr>
              <p:cNvSpPr/>
              <p:nvPr>
                <p:custDataLst>
                  <p:tags r:id="rId4"/>
                </p:custDataLst>
              </p:nvPr>
            </p:nvSpPr>
            <p:spPr>
              <a:xfrm>
                <a:off x="673100" y="3062911"/>
                <a:ext cx="2838450"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066800">
                  <a:spcBef>
                    <a:spcPct val="0"/>
                  </a:spcBef>
                  <a:spcAft>
                    <a:spcPts val="600"/>
                  </a:spcAft>
                </a:pPr>
                <a:r>
                  <a:rPr lang="en-US" altLang="zh-CN" sz="1600" i="1" dirty="0">
                    <a:solidFill>
                      <a:schemeClr val="dk1"/>
                    </a:solidFill>
                    <a:cs typeface="+mn-ea"/>
                    <a:sym typeface="+mn-lt"/>
                  </a:rPr>
                  <a:t>Focal Contrast Loss (</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600" b="0" i="1" kern="100">
                            <a:effectLst/>
                            <a:latin typeface="Cambria Math" panose="02040503050406030204" pitchFamily="18" charset="0"/>
                            <a:ea typeface="等线" panose="02010600030101010101" pitchFamily="2" charset="-122"/>
                            <a:cs typeface="Times New Roman" panose="02020603050405020304" pitchFamily="18" charset="0"/>
                          </a:rPr>
                          <m:t>𝑓𝑐</m:t>
                        </m:r>
                      </m:sub>
                    </m:sSub>
                  </m:oMath>
                </a14:m>
                <a:r>
                  <a:rPr lang="en-US" altLang="zh-CN" sz="1600" i="1" dirty="0">
                    <a:solidFill>
                      <a:schemeClr val="dk1"/>
                    </a:solidFill>
                    <a:cs typeface="+mn-ea"/>
                    <a:sym typeface="+mn-lt"/>
                  </a:rPr>
                  <a:t>)</a:t>
                </a:r>
              </a:p>
            </p:txBody>
          </p:sp>
        </mc:Choice>
        <mc:Fallback xmlns="">
          <p:sp>
            <p:nvSpPr>
              <p:cNvPr id="104" name="矩形 103">
                <a:extLst>
                  <a:ext uri="{FF2B5EF4-FFF2-40B4-BE49-F238E27FC236}">
                    <a16:creationId xmlns:a16="http://schemas.microsoft.com/office/drawing/2014/main" id="{F4412BD1-3E7B-1B80-8963-21919A46DD80}"/>
                  </a:ext>
                </a:extLst>
              </p:cNvPr>
              <p:cNvSpPr>
                <a:spLocks noRot="1" noChangeAspect="1" noMove="1" noResize="1" noEditPoints="1" noAdjustHandles="1" noChangeArrowheads="1" noChangeShapeType="1" noTextEdit="1"/>
              </p:cNvSpPr>
              <p:nvPr>
                <p:custDataLst>
                  <p:tags r:id="rId13"/>
                </p:custDataLst>
              </p:nvPr>
            </p:nvSpPr>
            <p:spPr>
              <a:xfrm>
                <a:off x="673100" y="3062911"/>
                <a:ext cx="2838450" cy="433805"/>
              </a:xfrm>
              <a:prstGeom prst="rect">
                <a:avLst/>
              </a:prstGeom>
              <a:blipFill>
                <a:blip r:embed="rId14"/>
                <a:stretch>
                  <a:fillRect l="-1073" b="-41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DE3351FE-3E9B-36A5-DBD9-0836025001AC}"/>
                  </a:ext>
                </a:extLst>
              </p:cNvPr>
              <p:cNvSpPr txBox="1"/>
              <p:nvPr>
                <p:custDataLst>
                  <p:tags r:id="rId5"/>
                </p:custDataLst>
              </p:nvPr>
            </p:nvSpPr>
            <p:spPr>
              <a:xfrm>
                <a:off x="3238325" y="5471406"/>
                <a:ext cx="5713760" cy="75883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𝑓𝑐</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𝑦</m:t>
                        </m:r>
                      </m:e>
                    </m:d>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𝜎</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bar>
                          <m:barPr>
                            <m:pos m:val="to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𝐾</m:t>
                            </m:r>
                          </m:e>
                        </m:ba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𝐷</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e>
                            </m:d>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e>
                    </m:d>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effectLst/>
                                    <a:latin typeface="Cambria Math" panose="02040503050406030204" pitchFamily="18" charset="0"/>
                                    <a:ea typeface="等线" panose="02010600030101010101" pitchFamily="2" charset="-122"/>
                                    <a:cs typeface="Times New Roman" panose="02020603050405020304" pitchFamily="18" charset="0"/>
                                  </a:rPr>
                                  <m:t>max</m:t>
                                </m:r>
                              </m:fName>
                              <m:e>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𝐷</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e>
                                    </m:d>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𝑛</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 0</m:t>
                                    </m:r>
                                  </m:e>
                                </m:d>
                              </m:e>
                            </m:func>
                          </m:e>
                        </m:d>
                      </m:e>
                      <m:sup>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0" i="1" kern="100" smtClean="0">
                        <a:effectLst/>
                        <a:latin typeface="Cambria Math" panose="02040503050406030204" pitchFamily="18" charset="0"/>
                        <a:ea typeface="等线" panose="02010600030101010101" pitchFamily="2" charset="-122"/>
                        <a:cs typeface="Times New Roman" panose="02020603050405020304" pitchFamily="18" charset="0"/>
                      </a:rPr>
                      <m:t>         (4)</m:t>
                    </m:r>
                  </m:oMath>
                </a14:m>
                <a:r>
                  <a:rPr lang="en-US" altLang="zh-CN" sz="1400" i="1" kern="100" dirty="0">
                    <a:effectLst/>
                    <a:latin typeface="Cambria Math" panose="02040503050406030204" pitchFamily="18" charset="0"/>
                    <a:ea typeface="等线" panose="02010600030101010101" pitchFamily="2" charset="-122"/>
                    <a:cs typeface="Times New Roman" panose="02020603050405020304" pitchFamily="18" charset="0"/>
                  </a:rPr>
                  <a:t>    </a:t>
                </a:r>
                <a:br>
                  <a:rPr lang="en-US" altLang="zh-CN" sz="1400" i="1" kern="100" dirty="0">
                    <a:effectLst/>
                    <a:latin typeface="Cambria Math" panose="02040503050406030204" pitchFamily="18" charset="0"/>
                    <a:ea typeface="等线"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𝜎</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bar>
                        <m:barPr>
                          <m:pos m:val="to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400" i="1" kern="100" smtClean="0">
                              <a:effectLst/>
                              <a:latin typeface="Cambria Math" panose="02040503050406030204" pitchFamily="18" charset="0"/>
                              <a:ea typeface="等线" panose="02010600030101010101" pitchFamily="2" charset="-122"/>
                              <a:cs typeface="Times New Roman" panose="02020603050405020304" pitchFamily="18" charset="0"/>
                            </a:rPr>
                            <m:t>𝑉</m:t>
                          </m:r>
                        </m:e>
                      </m:ba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𝐷</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e>
                          </m:d>
                        </m:e>
                      </m:d>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kern="100">
                                      <a:effectLst/>
                                      <a:latin typeface="Cambria Math" panose="02040503050406030204" pitchFamily="18" charset="0"/>
                                      <a:ea typeface="等线" panose="02010600030101010101" pitchFamily="2" charset="-122"/>
                                      <a:cs typeface="Times New Roman" panose="02020603050405020304" pitchFamily="18" charset="0"/>
                                    </a:rPr>
                                    <m:t>max</m:t>
                                  </m:r>
                                </m:fName>
                                <m:e>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𝑚</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𝐷</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e>
                                      </m:d>
                                    </m:e>
                                  </m:d>
                                </m:e>
                              </m:func>
                            </m:e>
                          </m:d>
                        </m:e>
                        <m:sup>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2</m:t>
                          </m:r>
                        </m:sup>
                      </m:sSup>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5" name="文本框 104">
                <a:extLst>
                  <a:ext uri="{FF2B5EF4-FFF2-40B4-BE49-F238E27FC236}">
                    <a16:creationId xmlns:a16="http://schemas.microsoft.com/office/drawing/2014/main" id="{DE3351FE-3E9B-36A5-DBD9-0836025001AC}"/>
                  </a:ext>
                </a:extLst>
              </p:cNvPr>
              <p:cNvSpPr txBox="1">
                <a:spLocks noRot="1" noChangeAspect="1" noMove="1" noResize="1" noEditPoints="1" noAdjustHandles="1" noChangeArrowheads="1" noChangeShapeType="1" noTextEdit="1"/>
              </p:cNvSpPr>
              <p:nvPr>
                <p:custDataLst>
                  <p:tags r:id="rId15"/>
                </p:custDataLst>
              </p:nvPr>
            </p:nvSpPr>
            <p:spPr>
              <a:xfrm>
                <a:off x="3238325" y="5471406"/>
                <a:ext cx="5713760" cy="758831"/>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804C3C7B-4F8E-B4EA-25FE-D7480F1A662C}"/>
                  </a:ext>
                </a:extLst>
              </p:cNvPr>
              <p:cNvSpPr/>
              <p:nvPr>
                <p:custDataLst>
                  <p:tags r:id="rId6"/>
                </p:custDataLst>
              </p:nvPr>
            </p:nvSpPr>
            <p:spPr>
              <a:xfrm>
                <a:off x="667867" y="1557937"/>
                <a:ext cx="3335337"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066800">
                  <a:spcBef>
                    <a:spcPct val="0"/>
                  </a:spcBef>
                  <a:spcAft>
                    <a:spcPts val="600"/>
                  </a:spcAft>
                </a:pPr>
                <a:r>
                  <a:rPr lang="en-US" altLang="zh-CN" sz="1600" i="1" dirty="0">
                    <a:solidFill>
                      <a:schemeClr val="dk1"/>
                    </a:solidFill>
                    <a:cs typeface="+mn-ea"/>
                    <a:sym typeface="+mn-lt"/>
                  </a:rPr>
                  <a:t>Sparsity Loss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i="1">
                            <a:latin typeface="Cambria Math" panose="02040503050406030204" pitchFamily="18" charset="0"/>
                          </a:rPr>
                          <m:t>𝑠𝑝𝑎</m:t>
                        </m:r>
                      </m:sub>
                    </m:sSub>
                  </m:oMath>
                </a14:m>
                <a:r>
                  <a:rPr lang="en-US" altLang="zh-CN" sz="1600" i="1" dirty="0">
                    <a:solidFill>
                      <a:schemeClr val="dk1"/>
                    </a:solidFill>
                    <a:cs typeface="+mn-ea"/>
                    <a:sym typeface="+mn-lt"/>
                  </a:rPr>
                  <a:t>)</a:t>
                </a:r>
              </a:p>
            </p:txBody>
          </p:sp>
        </mc:Choice>
        <mc:Fallback xmlns="">
          <p:sp>
            <p:nvSpPr>
              <p:cNvPr id="108" name="矩形 107">
                <a:extLst>
                  <a:ext uri="{FF2B5EF4-FFF2-40B4-BE49-F238E27FC236}">
                    <a16:creationId xmlns:a16="http://schemas.microsoft.com/office/drawing/2014/main" id="{804C3C7B-4F8E-B4EA-25FE-D7480F1A662C}"/>
                  </a:ext>
                </a:extLst>
              </p:cNvPr>
              <p:cNvSpPr>
                <a:spLocks noRot="1" noChangeAspect="1" noMove="1" noResize="1" noEditPoints="1" noAdjustHandles="1" noChangeArrowheads="1" noChangeShapeType="1" noTextEdit="1"/>
              </p:cNvSpPr>
              <p:nvPr>
                <p:custDataLst>
                  <p:tags r:id="rId17"/>
                </p:custDataLst>
              </p:nvPr>
            </p:nvSpPr>
            <p:spPr>
              <a:xfrm>
                <a:off x="667867" y="1557937"/>
                <a:ext cx="3335337" cy="433805"/>
              </a:xfrm>
              <a:prstGeom prst="rect">
                <a:avLst/>
              </a:prstGeom>
              <a:blipFill>
                <a:blip r:embed="rId18"/>
                <a:stretch>
                  <a:fillRect l="-1097" b="-422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9B1D7C71-D753-B1AE-CE80-61D63E147627}"/>
                  </a:ext>
                </a:extLst>
              </p:cNvPr>
              <p:cNvSpPr txBox="1"/>
              <p:nvPr>
                <p:custDataLst>
                  <p:tags r:id="rId7"/>
                </p:custDataLst>
              </p:nvPr>
            </p:nvSpPr>
            <p:spPr>
              <a:xfrm>
                <a:off x="3172252" y="2129591"/>
                <a:ext cx="5845904" cy="117165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sSub>
                        <m:sSubPr>
                          <m:ctrlPr>
                            <a:rPr lang="zh-CN" altLang="zh-CN" sz="1400" i="1" smtClean="0">
                              <a:latin typeface="Cambria Math" panose="02040503050406030204" pitchFamily="18" charset="0"/>
                            </a:rPr>
                          </m:ctrlPr>
                        </m:sSubPr>
                        <m:e>
                          <m:r>
                            <a:rPr lang="en-US" altLang="zh-CN" sz="1400" i="1">
                              <a:latin typeface="Cambria Math" panose="02040503050406030204" pitchFamily="18" charset="0"/>
                            </a:rPr>
                            <m:t>𝐿</m:t>
                          </m:r>
                        </m:e>
                        <m:sub>
                          <m:r>
                            <a:rPr lang="en-US" altLang="zh-CN" sz="1400" i="1">
                              <a:latin typeface="Cambria Math" panose="02040503050406030204" pitchFamily="18" charset="0"/>
                            </a:rPr>
                            <m:t>𝑠𝑝𝑎</m:t>
                          </m:r>
                        </m:sub>
                      </m:sSub>
                      <m:r>
                        <a:rPr lang="en-US" altLang="zh-CN" sz="1400" i="1">
                          <a:latin typeface="Cambria Math" panose="02040503050406030204" pitchFamily="18" charset="0"/>
                        </a:rPr>
                        <m:t>=−</m:t>
                      </m:r>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h𝑤</m:t>
                          </m:r>
                        </m:sup>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𝑚</m:t>
                              </m:r>
                            </m:e>
                            <m:sub>
                              <m:r>
                                <a:rPr lang="en-US" altLang="zh-CN" sz="1400" i="1">
                                  <a:latin typeface="Cambria Math" panose="02040503050406030204" pitchFamily="18" charset="0"/>
                                </a:rPr>
                                <m:t>𝑞</m:t>
                              </m:r>
                            </m:sub>
                            <m:sup>
                              <m:r>
                                <a:rPr lang="en-US" altLang="zh-CN" sz="1400" i="1">
                                  <a:latin typeface="Cambria Math" panose="02040503050406030204" pitchFamily="18" charset="0"/>
                                </a:rPr>
                                <m:t>𝑖</m:t>
                              </m:r>
                            </m:sup>
                          </m:sSubSup>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log</m:t>
                              </m:r>
                            </m:fName>
                            <m:e>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𝑚</m:t>
                                      </m:r>
                                    </m:e>
                                    <m:sub>
                                      <m:r>
                                        <a:rPr lang="en-US" altLang="zh-CN" sz="1400" i="1">
                                          <a:latin typeface="Cambria Math" panose="02040503050406030204" pitchFamily="18" charset="0"/>
                                        </a:rPr>
                                        <m:t>𝑞</m:t>
                                      </m:r>
                                    </m:sub>
                                    <m:sup>
                                      <m:r>
                                        <a:rPr lang="en-US" altLang="zh-CN" sz="1400" i="1">
                                          <a:latin typeface="Cambria Math" panose="02040503050406030204" pitchFamily="18" charset="0"/>
                                        </a:rPr>
                                        <m:t>𝑖</m:t>
                                      </m:r>
                                    </m:sup>
                                  </m:sSubSup>
                                </m:e>
                              </m:d>
                            </m:e>
                          </m:func>
                          <m:r>
                            <a:rPr lang="en-US" altLang="zh-CN" sz="1400" i="1">
                              <a:latin typeface="Cambria Math" panose="02040503050406030204" pitchFamily="18" charset="0"/>
                            </a:rPr>
                            <m:t>−</m:t>
                          </m:r>
                          <m:nary>
                            <m:naryPr>
                              <m:chr m:val="∑"/>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sub>
                            <m:sup>
                              <m:r>
                                <a:rPr lang="en-US" altLang="zh-CN" sz="1400" i="1">
                                  <a:latin typeface="Cambria Math" panose="02040503050406030204" pitchFamily="18" charset="0"/>
                                </a:rPr>
                                <m:t>h𝑤</m:t>
                              </m:r>
                            </m:sup>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𝑚</m:t>
                                  </m:r>
                                </m:e>
                                <m:sub>
                                  <m:r>
                                    <a:rPr lang="en-US" altLang="zh-CN" sz="1400" i="1">
                                      <a:latin typeface="Cambria Math" panose="02040503050406030204" pitchFamily="18" charset="0"/>
                                    </a:rPr>
                                    <m:t>𝑟</m:t>
                                  </m:r>
                                </m:sub>
                                <m:sup>
                                  <m:r>
                                    <a:rPr lang="en-US" altLang="zh-CN" sz="1400" i="1">
                                      <a:latin typeface="Cambria Math" panose="02040503050406030204" pitchFamily="18" charset="0"/>
                                    </a:rPr>
                                    <m:t>𝑖</m:t>
                                  </m:r>
                                </m:sup>
                              </m:sSubSup>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log</m:t>
                                  </m:r>
                                </m:fName>
                                <m:e>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𝑚</m:t>
                                          </m:r>
                                        </m:e>
                                        <m:sub>
                                          <m:r>
                                            <a:rPr lang="en-US" altLang="zh-CN" sz="1400" i="1">
                                              <a:latin typeface="Cambria Math" panose="02040503050406030204" pitchFamily="18" charset="0"/>
                                            </a:rPr>
                                            <m:t>𝑟</m:t>
                                          </m:r>
                                        </m:sub>
                                        <m:sup>
                                          <m:r>
                                            <a:rPr lang="en-US" altLang="zh-CN" sz="1400" i="1">
                                              <a:latin typeface="Cambria Math" panose="02040503050406030204" pitchFamily="18" charset="0"/>
                                            </a:rPr>
                                            <m:t>𝑖</m:t>
                                          </m:r>
                                        </m:sup>
                                      </m:sSubSup>
                                    </m:e>
                                  </m:d>
                                </m:e>
                              </m:func>
                            </m:e>
                          </m:nary>
                          <m:r>
                            <a:rPr lang="en-US" altLang="zh-CN" sz="1400" i="1">
                              <a:latin typeface="Cambria Math" panose="02040503050406030204" pitchFamily="18" charset="0"/>
                            </a:rPr>
                            <m:t> </m:t>
                          </m:r>
                        </m:e>
                      </m:nary>
                      <m:r>
                        <a:rPr lang="en-US" altLang="zh-CN" sz="1400" b="0" i="1" smtClean="0">
                          <a:latin typeface="Cambria Math" panose="02040503050406030204" pitchFamily="18" charset="0"/>
                        </a:rPr>
                        <m:t>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e>
                      </m:d>
                    </m:oMath>
                  </m:oMathPara>
                </a14:m>
                <a:endParaRPr lang="zh-CN" altLang="zh-CN" sz="1400" dirty="0"/>
              </a:p>
            </p:txBody>
          </p:sp>
        </mc:Choice>
        <mc:Fallback xmlns="">
          <p:sp>
            <p:nvSpPr>
              <p:cNvPr id="109" name="文本框 108">
                <a:extLst>
                  <a:ext uri="{FF2B5EF4-FFF2-40B4-BE49-F238E27FC236}">
                    <a16:creationId xmlns:a16="http://schemas.microsoft.com/office/drawing/2014/main" id="{9B1D7C71-D753-B1AE-CE80-61D63E147627}"/>
                  </a:ext>
                </a:extLst>
              </p:cNvPr>
              <p:cNvSpPr txBox="1">
                <a:spLocks noRot="1" noChangeAspect="1" noMove="1" noResize="1" noEditPoints="1" noAdjustHandles="1" noChangeArrowheads="1" noChangeShapeType="1" noTextEdit="1"/>
              </p:cNvSpPr>
              <p:nvPr>
                <p:custDataLst>
                  <p:tags r:id="rId19"/>
                </p:custDataLst>
              </p:nvPr>
            </p:nvSpPr>
            <p:spPr>
              <a:xfrm>
                <a:off x="3172252" y="2129591"/>
                <a:ext cx="5845904" cy="1171653"/>
              </a:xfrm>
              <a:prstGeom prst="rect">
                <a:avLst/>
              </a:prstGeom>
              <a:blipFill>
                <a:blip r:embed="rId20"/>
                <a:stretch>
                  <a:fillRect/>
                </a:stretch>
              </a:blipFill>
              <a:ln>
                <a:noFill/>
              </a:ln>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07444A37-D544-2045-4297-037101357E5A}"/>
              </a:ext>
            </a:extLst>
          </p:cNvPr>
          <p:cNvSpPr/>
          <p:nvPr>
            <p:custDataLst>
              <p:tags r:id="rId8"/>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Loss Function</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2FEDD8-4144-8C9E-CBBD-30FA43AA065F}"/>
                  </a:ext>
                </a:extLst>
              </p:cNvPr>
              <p:cNvSpPr txBox="1"/>
              <p:nvPr>
                <p:custDataLst>
                  <p:tags r:id="rId9"/>
                </p:custDataLst>
              </p:nvPr>
            </p:nvSpPr>
            <p:spPr>
              <a:xfrm>
                <a:off x="3238325" y="3505539"/>
                <a:ext cx="5713760" cy="603863"/>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sSub>
                        <m:sSubPr>
                          <m:ctrlPr>
                            <a:rPr lang="zh-CN" altLang="zh-CN" sz="1400" i="1" smtClean="0">
                              <a:latin typeface="Cambria Math" panose="02040503050406030204" pitchFamily="18" charset="0"/>
                            </a:rPr>
                          </m:ctrlPr>
                        </m:sSubPr>
                        <m:e>
                          <m:r>
                            <a:rPr lang="en-US" altLang="zh-CN" sz="1400" i="1">
                              <a:latin typeface="Cambria Math" panose="02040503050406030204" pitchFamily="18" charset="0"/>
                            </a:rPr>
                            <m:t>𝐿</m:t>
                          </m:r>
                        </m:e>
                        <m:sub>
                          <m:r>
                            <a:rPr lang="en-US" altLang="zh-CN" sz="1400" i="1">
                              <a:latin typeface="Cambria Math" panose="02040503050406030204" pitchFamily="18" charset="0"/>
                            </a:rPr>
                            <m:t>𝑐</m:t>
                          </m:r>
                        </m:sub>
                      </m:sSub>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m:t>
                          </m:r>
                          <m:r>
                            <a:rPr lang="en-US" altLang="zh-CN" sz="1400" i="1">
                              <a:latin typeface="Cambria Math" panose="02040503050406030204" pitchFamily="18" charset="0"/>
                            </a:rPr>
                            <m:t>𝑦</m:t>
                          </m:r>
                        </m:e>
                      </m:d>
                      <m:sSup>
                        <m:sSupPr>
                          <m:ctrlPr>
                            <a:rPr lang="zh-CN" altLang="zh-CN" sz="1400" i="1">
                              <a:latin typeface="Cambria Math" panose="02040503050406030204" pitchFamily="18" charset="0"/>
                            </a:rPr>
                          </m:ctrlPr>
                        </m:sSupPr>
                        <m:e>
                          <m:d>
                            <m:dPr>
                              <m:ctrlPr>
                                <a:rPr lang="zh-CN" altLang="zh-CN" sz="1400" i="1">
                                  <a:latin typeface="Cambria Math" panose="02040503050406030204" pitchFamily="18" charset="0"/>
                                </a:rPr>
                              </m:ctrlPr>
                            </m:dPr>
                            <m:e>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𝑟</m:t>
                                      </m:r>
                                    </m:sub>
                                  </m:sSub>
                                  <m:r>
                                    <a:rPr lang="en-US" altLang="zh-CN" sz="1400" i="1">
                                      <a:latin typeface="Cambria Math" panose="02040503050406030204" pitchFamily="18" charset="0"/>
                                    </a:rPr>
                                    <m:t>, </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𝑞</m:t>
                                      </m:r>
                                    </m:sub>
                                  </m:sSub>
                                </m:e>
                              </m:d>
                            </m:e>
                          </m:d>
                        </m:e>
                        <m:sup>
                          <m:r>
                            <a:rPr lang="en-US" altLang="zh-CN" sz="1400" i="1">
                              <a:latin typeface="Cambria Math" panose="02040503050406030204" pitchFamily="18" charset="0"/>
                            </a:rPr>
                            <m:t>2</m:t>
                          </m:r>
                        </m:sup>
                      </m:sSup>
                      <m:r>
                        <a:rPr lang="en-US" altLang="zh-CN" sz="1400" i="1">
                          <a:latin typeface="Cambria Math" panose="02040503050406030204" pitchFamily="18" charset="0"/>
                        </a:rPr>
                        <m:t>+</m:t>
                      </m:r>
                      <m:r>
                        <a:rPr lang="en-US" altLang="zh-CN" sz="1400" i="1">
                          <a:latin typeface="Cambria Math" panose="02040503050406030204" pitchFamily="18" charset="0"/>
                        </a:rPr>
                        <m:t>𝑦</m:t>
                      </m:r>
                      <m:sSup>
                        <m:sSupPr>
                          <m:ctrlPr>
                            <a:rPr lang="zh-CN" altLang="zh-CN" sz="1400" i="1">
                              <a:latin typeface="Cambria Math" panose="02040503050406030204" pitchFamily="18" charset="0"/>
                            </a:rPr>
                          </m:ctrlPr>
                        </m:sSupPr>
                        <m:e>
                          <m:d>
                            <m:dPr>
                              <m:begChr m:val="{"/>
                              <m:endChr m:val="}"/>
                              <m:ctrlPr>
                                <a:rPr lang="zh-CN" altLang="zh-CN" sz="1400" i="1">
                                  <a:latin typeface="Cambria Math" panose="02040503050406030204" pitchFamily="18" charset="0"/>
                                </a:rPr>
                              </m:ctrlPr>
                            </m:dPr>
                            <m:e>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max</m:t>
                                  </m:r>
                                </m:fName>
                                <m:e>
                                  <m:d>
                                    <m:dPr>
                                      <m:ctrlPr>
                                        <a:rPr lang="zh-CN" altLang="zh-CN" sz="1400" i="1">
                                          <a:latin typeface="Cambria Math" panose="02040503050406030204" pitchFamily="18" charset="0"/>
                                        </a:rPr>
                                      </m:ctrlPr>
                                    </m:dPr>
                                    <m:e>
                                      <m:r>
                                        <a:rPr lang="en-US" altLang="zh-CN" sz="1400" i="1">
                                          <a:latin typeface="Cambria Math" panose="02040503050406030204" pitchFamily="18" charset="0"/>
                                        </a:rPr>
                                        <m:t>𝑚</m:t>
                                      </m:r>
                                      <m:r>
                                        <a:rPr lang="en-US" altLang="zh-CN" sz="1400" i="1">
                                          <a:latin typeface="Cambria Math" panose="02040503050406030204" pitchFamily="18" charset="0"/>
                                        </a:rPr>
                                        <m:t>−</m:t>
                                      </m:r>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𝑟</m:t>
                                              </m:r>
                                            </m:sub>
                                          </m:sSub>
                                          <m:r>
                                            <a:rPr lang="en-US" altLang="zh-CN" sz="1400" i="1">
                                              <a:latin typeface="Cambria Math" panose="02040503050406030204" pitchFamily="18" charset="0"/>
                                            </a:rPr>
                                            <m:t>, </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𝑞</m:t>
                                              </m:r>
                                            </m:sub>
                                          </m:sSub>
                                        </m:e>
                                      </m:d>
                                      <m:r>
                                        <a:rPr lang="en-US" altLang="zh-CN" sz="1400" i="1">
                                          <a:latin typeface="Cambria Math" panose="02040503050406030204" pitchFamily="18" charset="0"/>
                                        </a:rPr>
                                        <m:t>, 0</m:t>
                                      </m:r>
                                    </m:e>
                                  </m:d>
                                </m:e>
                              </m:func>
                            </m:e>
                          </m:d>
                        </m:e>
                        <m:sup>
                          <m:r>
                            <a:rPr lang="en-US" altLang="zh-CN" sz="1400" i="1">
                              <a:latin typeface="Cambria Math" panose="02040503050406030204" pitchFamily="18" charset="0"/>
                            </a:rPr>
                            <m:t>2</m:t>
                          </m:r>
                        </m:sup>
                      </m:sSup>
                      <m:r>
                        <a:rPr lang="en-US" altLang="zh-CN" sz="1400" b="0" i="1" smtClean="0">
                          <a:latin typeface="Cambria Math" panose="02040503050406030204" pitchFamily="18" charset="0"/>
                        </a:rPr>
                        <m:t>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2</m:t>
                          </m:r>
                        </m:e>
                      </m:d>
                    </m:oMath>
                  </m:oMathPara>
                </a14:m>
                <a:endParaRPr lang="zh-CN" altLang="zh-CN" sz="1400" dirty="0"/>
              </a:p>
            </p:txBody>
          </p:sp>
        </mc:Choice>
        <mc:Fallback xmlns="">
          <p:sp>
            <p:nvSpPr>
              <p:cNvPr id="6" name="文本框 5">
                <a:extLst>
                  <a:ext uri="{FF2B5EF4-FFF2-40B4-BE49-F238E27FC236}">
                    <a16:creationId xmlns:a16="http://schemas.microsoft.com/office/drawing/2014/main" id="{A52FEDD8-4144-8C9E-CBBD-30FA43AA065F}"/>
                  </a:ext>
                </a:extLst>
              </p:cNvPr>
              <p:cNvSpPr txBox="1">
                <a:spLocks noRot="1" noChangeAspect="1" noMove="1" noResize="1" noEditPoints="1" noAdjustHandles="1" noChangeArrowheads="1" noChangeShapeType="1" noTextEdit="1"/>
              </p:cNvSpPr>
              <p:nvPr>
                <p:custDataLst>
                  <p:tags r:id="rId21"/>
                </p:custDataLst>
              </p:nvPr>
            </p:nvSpPr>
            <p:spPr>
              <a:xfrm>
                <a:off x="3238325" y="3505539"/>
                <a:ext cx="5713760" cy="603863"/>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F082ED-92B8-496A-8F58-ECC1107CE4F6}"/>
                  </a:ext>
                </a:extLst>
              </p:cNvPr>
              <p:cNvSpPr txBox="1"/>
              <p:nvPr>
                <p:custDataLst>
                  <p:tags r:id="rId10"/>
                </p:custDataLst>
              </p:nvPr>
            </p:nvSpPr>
            <p:spPr>
              <a:xfrm>
                <a:off x="2591795" y="4653035"/>
                <a:ext cx="7006819" cy="603863"/>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zh-CN" sz="1400" i="1" smtClean="0">
                              <a:latin typeface="Cambria Math" panose="02040503050406030204" pitchFamily="18" charset="0"/>
                            </a:rPr>
                          </m:ctrlPr>
                        </m:sSubPr>
                        <m:e>
                          <m:r>
                            <a:rPr lang="en-US" altLang="zh-CN" sz="1400" i="1">
                              <a:latin typeface="Cambria Math" panose="02040503050406030204" pitchFamily="18" charset="0"/>
                            </a:rPr>
                            <m:t>𝐿</m:t>
                          </m:r>
                        </m:e>
                        <m:sub>
                          <m:r>
                            <a:rPr lang="en-US" altLang="zh-CN" sz="1400" i="1">
                              <a:latin typeface="Cambria Math" panose="02040503050406030204" pitchFamily="18" charset="0"/>
                            </a:rPr>
                            <m:t>𝑑𝑚</m:t>
                          </m:r>
                        </m:sub>
                      </m:sSub>
                      <m:r>
                        <a:rPr lang="en-US" altLang="zh-CN" sz="1400" i="1">
                          <a:latin typeface="Cambria Math" panose="02040503050406030204" pitchFamily="18" charset="0"/>
                        </a:rPr>
                        <m:t>=</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1−</m:t>
                          </m:r>
                          <m:r>
                            <a:rPr lang="en-US" altLang="zh-CN" sz="1400" i="1">
                              <a:latin typeface="Cambria Math" panose="02040503050406030204" pitchFamily="18" charset="0"/>
                            </a:rPr>
                            <m:t>𝑦</m:t>
                          </m:r>
                        </m:e>
                      </m:d>
                      <m:sSup>
                        <m:sSupPr>
                          <m:ctrlPr>
                            <a:rPr lang="zh-CN" altLang="zh-CN" sz="1400" i="1">
                              <a:latin typeface="Cambria Math" panose="02040503050406030204" pitchFamily="18" charset="0"/>
                            </a:rPr>
                          </m:ctrlPr>
                        </m:sSupPr>
                        <m:e>
                          <m:d>
                            <m:dPr>
                              <m:begChr m:val="{"/>
                              <m:endChr m:val="}"/>
                              <m:ctrlPr>
                                <a:rPr lang="zh-CN" altLang="zh-CN" sz="1400" i="1">
                                  <a:latin typeface="Cambria Math" panose="02040503050406030204" pitchFamily="18" charset="0"/>
                                </a:rPr>
                              </m:ctrlPr>
                            </m:dPr>
                            <m:e>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max</m:t>
                                  </m:r>
                                </m:fName>
                                <m:e>
                                  <m:d>
                                    <m:dPr>
                                      <m:ctrlPr>
                                        <a:rPr lang="zh-CN" altLang="zh-CN" sz="1400" i="1">
                                          <a:latin typeface="Cambria Math" panose="02040503050406030204" pitchFamily="18" charset="0"/>
                                        </a:rPr>
                                      </m:ctrlPr>
                                    </m:dPr>
                                    <m:e>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𝑟</m:t>
                                              </m:r>
                                            </m:sub>
                                          </m:sSub>
                                          <m:r>
                                            <a:rPr lang="en-US" altLang="zh-CN" sz="1400" i="1">
                                              <a:latin typeface="Cambria Math" panose="02040503050406030204" pitchFamily="18" charset="0"/>
                                            </a:rPr>
                                            <m:t>, </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𝑞</m:t>
                                              </m:r>
                                            </m:sub>
                                          </m:sSub>
                                        </m:e>
                                      </m:d>
                                      <m:r>
                                        <a:rPr lang="en-US" altLang="zh-CN" sz="1400" i="1">
                                          <a:latin typeface="Cambria Math" panose="02040503050406030204" pitchFamily="18" charset="0"/>
                                        </a:rPr>
                                        <m:t>−</m:t>
                                      </m:r>
                                      <m:r>
                                        <a:rPr lang="en-US" altLang="zh-CN" sz="1400" i="1">
                                          <a:latin typeface="Cambria Math" panose="02040503050406030204" pitchFamily="18" charset="0"/>
                                        </a:rPr>
                                        <m:t>𝑛</m:t>
                                      </m:r>
                                      <m:r>
                                        <a:rPr lang="en-US" altLang="zh-CN" sz="1400" i="1">
                                          <a:latin typeface="Cambria Math" panose="02040503050406030204" pitchFamily="18" charset="0"/>
                                        </a:rPr>
                                        <m:t>, 0</m:t>
                                      </m:r>
                                    </m:e>
                                  </m:d>
                                </m:e>
                              </m:func>
                            </m:e>
                          </m:d>
                        </m:e>
                        <m:sup>
                          <m:r>
                            <a:rPr lang="en-US" altLang="zh-CN" sz="1400" i="1">
                              <a:latin typeface="Cambria Math" panose="02040503050406030204" pitchFamily="18" charset="0"/>
                            </a:rPr>
                            <m:t>2</m:t>
                          </m:r>
                        </m:sup>
                      </m:sSup>
                      <m:r>
                        <a:rPr lang="en-US" altLang="zh-CN" sz="1400" i="1">
                          <a:latin typeface="Cambria Math" panose="02040503050406030204" pitchFamily="18" charset="0"/>
                        </a:rPr>
                        <m:t>+</m:t>
                      </m:r>
                      <m:r>
                        <a:rPr lang="en-US" altLang="zh-CN" sz="1400" i="1">
                          <a:latin typeface="Cambria Math" panose="02040503050406030204" pitchFamily="18" charset="0"/>
                        </a:rPr>
                        <m:t>𝑦</m:t>
                      </m:r>
                      <m:sSup>
                        <m:sSupPr>
                          <m:ctrlPr>
                            <a:rPr lang="zh-CN" altLang="zh-CN" sz="1400" i="1">
                              <a:latin typeface="Cambria Math" panose="02040503050406030204" pitchFamily="18" charset="0"/>
                            </a:rPr>
                          </m:ctrlPr>
                        </m:sSupPr>
                        <m:e>
                          <m:d>
                            <m:dPr>
                              <m:begChr m:val="{"/>
                              <m:endChr m:val="}"/>
                              <m:ctrlPr>
                                <a:rPr lang="zh-CN" altLang="zh-CN" sz="1400" i="1">
                                  <a:latin typeface="Cambria Math" panose="02040503050406030204" pitchFamily="18" charset="0"/>
                                </a:rPr>
                              </m:ctrlPr>
                            </m:dPr>
                            <m:e>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max</m:t>
                                  </m:r>
                                </m:fName>
                                <m:e>
                                  <m:d>
                                    <m:dPr>
                                      <m:ctrlPr>
                                        <a:rPr lang="zh-CN" altLang="zh-CN" sz="1400" i="1">
                                          <a:latin typeface="Cambria Math" panose="02040503050406030204" pitchFamily="18" charset="0"/>
                                        </a:rPr>
                                      </m:ctrlPr>
                                    </m:dPr>
                                    <m:e>
                                      <m:r>
                                        <a:rPr lang="en-US" altLang="zh-CN" sz="1400" i="1">
                                          <a:latin typeface="Cambria Math" panose="02040503050406030204" pitchFamily="18" charset="0"/>
                                        </a:rPr>
                                        <m:t>𝑚</m:t>
                                      </m:r>
                                      <m:r>
                                        <a:rPr lang="en-US" altLang="zh-CN" sz="1400" i="1">
                                          <a:latin typeface="Cambria Math" panose="02040503050406030204" pitchFamily="18" charset="0"/>
                                        </a:rPr>
                                        <m:t>−</m:t>
                                      </m:r>
                                      <m:r>
                                        <a:rPr lang="en-US" altLang="zh-CN" sz="1400" i="1">
                                          <a:latin typeface="Cambria Math" panose="02040503050406030204" pitchFamily="18" charset="0"/>
                                        </a:rPr>
                                        <m:t>𝐷</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𝑟</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𝑞</m:t>
                                              </m:r>
                                            </m:sub>
                                          </m:sSub>
                                        </m:e>
                                      </m:d>
                                      <m:r>
                                        <a:rPr lang="en-US" altLang="zh-CN" sz="1400" i="1">
                                          <a:latin typeface="Cambria Math" panose="02040503050406030204" pitchFamily="18" charset="0"/>
                                        </a:rPr>
                                        <m:t>,0</m:t>
                                      </m:r>
                                    </m:e>
                                  </m:d>
                                </m:e>
                              </m:func>
                            </m:e>
                          </m:d>
                        </m:e>
                        <m:sup>
                          <m:r>
                            <a:rPr lang="en-US" altLang="zh-CN" sz="1400" i="1">
                              <a:latin typeface="Cambria Math" panose="02040503050406030204" pitchFamily="18" charset="0"/>
                            </a:rPr>
                            <m:t>2</m:t>
                          </m:r>
                        </m:sup>
                      </m:sSup>
                      <m:r>
                        <a:rPr lang="en-US" altLang="zh-CN" sz="1400" i="1">
                          <a:latin typeface="Cambria Math" panose="02040503050406030204" pitchFamily="18" charset="0"/>
                        </a:rPr>
                        <m:t> </m:t>
                      </m:r>
                      <m:r>
                        <a:rPr lang="en-US" altLang="zh-CN" sz="1400" b="0" i="1" smtClean="0">
                          <a:latin typeface="Cambria Math" panose="02040503050406030204" pitchFamily="18" charset="0"/>
                        </a:rPr>
                        <m:t>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3</m:t>
                          </m:r>
                        </m:e>
                      </m:d>
                    </m:oMath>
                  </m:oMathPara>
                </a14:m>
                <a:endParaRPr lang="zh-CN" altLang="zh-CN" sz="1400" dirty="0"/>
              </a:p>
            </p:txBody>
          </p:sp>
        </mc:Choice>
        <mc:Fallback xmlns="">
          <p:sp>
            <p:nvSpPr>
              <p:cNvPr id="7" name="文本框 6">
                <a:extLst>
                  <a:ext uri="{FF2B5EF4-FFF2-40B4-BE49-F238E27FC236}">
                    <a16:creationId xmlns:a16="http://schemas.microsoft.com/office/drawing/2014/main" id="{04F082ED-92B8-496A-8F58-ECC1107CE4F6}"/>
                  </a:ext>
                </a:extLst>
              </p:cNvPr>
              <p:cNvSpPr txBox="1">
                <a:spLocks noRot="1" noChangeAspect="1" noMove="1" noResize="1" noEditPoints="1" noAdjustHandles="1" noChangeArrowheads="1" noChangeShapeType="1" noTextEdit="1"/>
              </p:cNvSpPr>
              <p:nvPr>
                <p:custDataLst>
                  <p:tags r:id="rId23"/>
                </p:custDataLst>
              </p:nvPr>
            </p:nvSpPr>
            <p:spPr>
              <a:xfrm>
                <a:off x="2591795" y="4653035"/>
                <a:ext cx="7006819" cy="603863"/>
              </a:xfrm>
              <a:prstGeom prst="rect">
                <a:avLst/>
              </a:prstGeom>
              <a:blipFill>
                <a:blip r:embed="rId24"/>
                <a:stretch>
                  <a:fillRect/>
                </a:stretch>
              </a:blipFill>
              <a:ln>
                <a:no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7702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5" name="矩形 154"/>
          <p:cNvSpPr/>
          <p:nvPr/>
        </p:nvSpPr>
        <p:spPr>
          <a:xfrm>
            <a:off x="1133653" y="256991"/>
            <a:ext cx="3940936" cy="672121"/>
          </a:xfrm>
          <a:prstGeom prst="rect">
            <a:avLst/>
          </a:prstGeom>
        </p:spPr>
        <p:txBody>
          <a:bodyPr wrap="square" lIns="91440" tIns="45720" rIns="91440" bIns="45720">
            <a:noAutofit/>
          </a:bodyPr>
          <a:lstStyle/>
          <a:p>
            <a:r>
              <a:rPr lang="zh-CN" altLang="en-US" sz="3600" b="1" dirty="0">
                <a:solidFill>
                  <a:schemeClr val="tx2"/>
                </a:solidFill>
                <a:cs typeface="+mn-ea"/>
                <a:sym typeface="+mn-lt"/>
              </a:rPr>
              <a:t>Contents</a:t>
            </a:r>
          </a:p>
        </p:txBody>
      </p:sp>
      <p:grpSp>
        <p:nvGrpSpPr>
          <p:cNvPr id="10" name="组合 9">
            <a:extLst>
              <a:ext uri="{FF2B5EF4-FFF2-40B4-BE49-F238E27FC236}">
                <a16:creationId xmlns:a16="http://schemas.microsoft.com/office/drawing/2014/main" id="{463D7062-DEC7-BE77-F828-92692ADA5490}"/>
              </a:ext>
            </a:extLst>
          </p:cNvPr>
          <p:cNvGrpSpPr/>
          <p:nvPr/>
        </p:nvGrpSpPr>
        <p:grpSpPr>
          <a:xfrm>
            <a:off x="613227" y="1386450"/>
            <a:ext cx="5947265" cy="1112000"/>
            <a:chOff x="815746" y="1795310"/>
            <a:chExt cx="5947265" cy="1112000"/>
          </a:xfrm>
        </p:grpSpPr>
        <p:sp>
          <p:nvSpPr>
            <p:cNvPr id="2" name="任意多边形: 形状 158"/>
            <p:cNvSpPr/>
            <p:nvPr/>
          </p:nvSpPr>
          <p:spPr bwMode="auto">
            <a:xfrm>
              <a:off x="1093935" y="1795310"/>
              <a:ext cx="5544323" cy="1112000"/>
            </a:xfrm>
            <a:custGeom>
              <a:avLst/>
              <a:gdLst>
                <a:gd name="T0" fmla="*/ 1719 w 1843"/>
                <a:gd name="T1" fmla="*/ 85 h 487"/>
                <a:gd name="T2" fmla="*/ 247 w 1843"/>
                <a:gd name="T3" fmla="*/ 85 h 487"/>
                <a:gd name="T4" fmla="*/ 228 w 1843"/>
                <a:gd name="T5" fmla="*/ 86 h 487"/>
                <a:gd name="T6" fmla="*/ 228 w 1843"/>
                <a:gd name="T7" fmla="*/ 42 h 487"/>
                <a:gd name="T8" fmla="*/ 175 w 1843"/>
                <a:gd name="T9" fmla="*/ 22 h 487"/>
                <a:gd name="T10" fmla="*/ 9 w 1843"/>
                <a:gd name="T11" fmla="*/ 225 h 487"/>
                <a:gd name="T12" fmla="*/ 9 w 1843"/>
                <a:gd name="T13" fmla="*/ 263 h 487"/>
                <a:gd name="T14" fmla="*/ 175 w 1843"/>
                <a:gd name="T15" fmla="*/ 465 h 487"/>
                <a:gd name="T16" fmla="*/ 228 w 1843"/>
                <a:gd name="T17" fmla="*/ 446 h 487"/>
                <a:gd name="T18" fmla="*/ 228 w 1843"/>
                <a:gd name="T19" fmla="*/ 401 h 487"/>
                <a:gd name="T20" fmla="*/ 247 w 1843"/>
                <a:gd name="T21" fmla="*/ 403 h 487"/>
                <a:gd name="T22" fmla="*/ 1719 w 1843"/>
                <a:gd name="T23" fmla="*/ 403 h 487"/>
                <a:gd name="T24" fmla="*/ 1843 w 1843"/>
                <a:gd name="T25" fmla="*/ 279 h 487"/>
                <a:gd name="T26" fmla="*/ 1843 w 1843"/>
                <a:gd name="T27" fmla="*/ 209 h 487"/>
                <a:gd name="T28" fmla="*/ 1719 w 1843"/>
                <a:gd name="T29" fmla="*/ 8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3" h="487">
                  <a:moveTo>
                    <a:pt x="1719"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93" y="487"/>
                    <a:pt x="228" y="475"/>
                    <a:pt x="228" y="446"/>
                  </a:cubicBezTo>
                  <a:cubicBezTo>
                    <a:pt x="228" y="401"/>
                    <a:pt x="228" y="401"/>
                    <a:pt x="228" y="401"/>
                  </a:cubicBezTo>
                  <a:cubicBezTo>
                    <a:pt x="234" y="402"/>
                    <a:pt x="241" y="403"/>
                    <a:pt x="247" y="403"/>
                  </a:cubicBezTo>
                  <a:cubicBezTo>
                    <a:pt x="1719" y="403"/>
                    <a:pt x="1719" y="403"/>
                    <a:pt x="1719" y="403"/>
                  </a:cubicBezTo>
                  <a:cubicBezTo>
                    <a:pt x="1787" y="403"/>
                    <a:pt x="1843" y="347"/>
                    <a:pt x="1843" y="279"/>
                  </a:cubicBezTo>
                  <a:cubicBezTo>
                    <a:pt x="1843" y="209"/>
                    <a:pt x="1843" y="209"/>
                    <a:pt x="1843" y="209"/>
                  </a:cubicBezTo>
                  <a:cubicBezTo>
                    <a:pt x="1843" y="140"/>
                    <a:pt x="1787" y="85"/>
                    <a:pt x="1719" y="85"/>
                  </a:cubicBezTo>
                  <a:close/>
                </a:path>
              </a:pathLst>
            </a:custGeom>
            <a:solidFill>
              <a:srgbClr val="FEDB35"/>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3" name="任意多边形: 形状 159"/>
            <p:cNvSpPr/>
            <p:nvPr/>
          </p:nvSpPr>
          <p:spPr bwMode="auto">
            <a:xfrm>
              <a:off x="815746" y="1813192"/>
              <a:ext cx="1459184" cy="1078038"/>
            </a:xfrm>
            <a:custGeom>
              <a:avLst/>
              <a:gdLst>
                <a:gd name="T0" fmla="*/ 485 w 485"/>
                <a:gd name="T1" fmla="*/ 85 h 472"/>
                <a:gd name="T2" fmla="*/ 247 w 485"/>
                <a:gd name="T3" fmla="*/ 85 h 472"/>
                <a:gd name="T4" fmla="*/ 228 w 485"/>
                <a:gd name="T5" fmla="*/ 86 h 472"/>
                <a:gd name="T6" fmla="*/ 228 w 485"/>
                <a:gd name="T7" fmla="*/ 42 h 472"/>
                <a:gd name="T8" fmla="*/ 175 w 485"/>
                <a:gd name="T9" fmla="*/ 22 h 472"/>
                <a:gd name="T10" fmla="*/ 9 w 485"/>
                <a:gd name="T11" fmla="*/ 225 h 472"/>
                <a:gd name="T12" fmla="*/ 9 w 485"/>
                <a:gd name="T13" fmla="*/ 263 h 472"/>
                <a:gd name="T14" fmla="*/ 175 w 485"/>
                <a:gd name="T15" fmla="*/ 465 h 472"/>
                <a:gd name="T16" fmla="*/ 182 w 485"/>
                <a:gd name="T17" fmla="*/ 472 h 472"/>
                <a:gd name="T18" fmla="*/ 485 w 485"/>
                <a:gd name="T19" fmla="*/ 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472">
                  <a:moveTo>
                    <a:pt x="485"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77" y="468"/>
                    <a:pt x="179" y="470"/>
                    <a:pt x="182" y="472"/>
                  </a:cubicBezTo>
                  <a:cubicBezTo>
                    <a:pt x="221" y="334"/>
                    <a:pt x="304" y="173"/>
                    <a:pt x="485" y="85"/>
                  </a:cubicBezTo>
                  <a:close/>
                </a:path>
              </a:pathLst>
            </a:custGeom>
            <a:solidFill>
              <a:schemeClr val="accent6"/>
            </a:solidFill>
            <a:ln>
              <a:noFill/>
            </a:ln>
            <a:effectLst>
              <a:outerShdw blurRad="76200" dist="38100" algn="l" rotWithShape="0">
                <a:schemeClr val="tx2">
                  <a:alpha val="50000"/>
                </a:schemeClr>
              </a:outerShdw>
            </a:effectLst>
          </p:spPr>
          <p:txBody>
            <a:bodyPr vert="horz" wrap="square" lIns="91440" tIns="45720" rIns="91440" bIns="45720" numCol="1" anchor="t" anchorCtr="0" compatLnSpc="1"/>
            <a:lstStyle/>
            <a:p>
              <a:endParaRPr lang="zh-CN" altLang="en-US" sz="1600">
                <a:cs typeface="+mn-ea"/>
                <a:sym typeface="+mn-lt"/>
              </a:endParaRPr>
            </a:p>
          </p:txBody>
        </p:sp>
        <p:sp>
          <p:nvSpPr>
            <p:cNvPr id="11" name="矩形 10"/>
            <p:cNvSpPr/>
            <p:nvPr/>
          </p:nvSpPr>
          <p:spPr>
            <a:xfrm>
              <a:off x="2138228" y="2117345"/>
              <a:ext cx="4624783" cy="433570"/>
            </a:xfrm>
            <a:prstGeom prst="rect">
              <a:avLst/>
            </a:prstGeom>
            <a:noFill/>
          </p:spPr>
          <p:txBody>
            <a:bodyPr wrap="square" lIns="90000" tIns="90000" rIns="90000" bIns="90000" anchor="t" anchorCtr="0">
              <a:noAutofit/>
            </a:bodyPr>
            <a:lstStyle/>
            <a:p>
              <a:pPr lvl="0">
                <a:defRPr/>
              </a:pPr>
              <a:r>
                <a:rPr lang="en-US" altLang="zh-CN" b="1" dirty="0">
                  <a:solidFill>
                    <a:schemeClr val="bg1"/>
                  </a:solidFill>
                  <a:cs typeface="+mn-ea"/>
                  <a:sym typeface="+mn-lt"/>
                </a:rPr>
                <a:t>Research Background</a:t>
              </a:r>
            </a:p>
          </p:txBody>
        </p:sp>
        <p:sp>
          <p:nvSpPr>
            <p:cNvPr id="13" name="任意多边形: 形状 162"/>
            <p:cNvSpPr>
              <a:spLocks noChangeAspect="1"/>
            </p:cNvSpPr>
            <p:nvPr/>
          </p:nvSpPr>
          <p:spPr bwMode="auto">
            <a:xfrm>
              <a:off x="1846210" y="2262496"/>
              <a:ext cx="273406" cy="232954"/>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sp>
          <p:nvSpPr>
            <p:cNvPr id="14" name="矩形 13"/>
            <p:cNvSpPr/>
            <p:nvPr/>
          </p:nvSpPr>
          <p:spPr>
            <a:xfrm>
              <a:off x="1086634" y="2098258"/>
              <a:ext cx="790364" cy="235982"/>
            </a:xfrm>
            <a:prstGeom prst="rect">
              <a:avLst/>
            </a:prstGeom>
            <a:noFill/>
          </p:spPr>
          <p:txBody>
            <a:bodyPr wrap="square" lIns="90000" tIns="90000" rIns="90000" bIns="90000" anchor="t" anchorCtr="0">
              <a:noAutofit/>
            </a:bodyPr>
            <a:lstStyle/>
            <a:p>
              <a:pPr lvl="0">
                <a:defRPr/>
              </a:pPr>
              <a:r>
                <a:rPr lang="en-US" altLang="zh-CN" b="1" dirty="0">
                  <a:solidFill>
                    <a:schemeClr val="bg2"/>
                  </a:solidFill>
                  <a:cs typeface="+mn-ea"/>
                  <a:sym typeface="+mn-lt"/>
                </a:rPr>
                <a:t>01</a:t>
              </a:r>
            </a:p>
          </p:txBody>
        </p:sp>
      </p:grpSp>
      <p:grpSp>
        <p:nvGrpSpPr>
          <p:cNvPr id="12" name="组合 11">
            <a:extLst>
              <a:ext uri="{FF2B5EF4-FFF2-40B4-BE49-F238E27FC236}">
                <a16:creationId xmlns:a16="http://schemas.microsoft.com/office/drawing/2014/main" id="{F82305D4-1908-A8BD-2112-D2719DFD1A9A}"/>
              </a:ext>
            </a:extLst>
          </p:cNvPr>
          <p:cNvGrpSpPr/>
          <p:nvPr/>
        </p:nvGrpSpPr>
        <p:grpSpPr>
          <a:xfrm>
            <a:off x="6000414" y="2391754"/>
            <a:ext cx="5947265" cy="1112000"/>
            <a:chOff x="815746" y="1795310"/>
            <a:chExt cx="5947265" cy="1112000"/>
          </a:xfrm>
        </p:grpSpPr>
        <p:sp>
          <p:nvSpPr>
            <p:cNvPr id="18" name="任意多边形: 形状 158">
              <a:extLst>
                <a:ext uri="{FF2B5EF4-FFF2-40B4-BE49-F238E27FC236}">
                  <a16:creationId xmlns:a16="http://schemas.microsoft.com/office/drawing/2014/main" id="{83B6C755-37E1-BD93-98F1-9B01D50B4EBE}"/>
                </a:ext>
              </a:extLst>
            </p:cNvPr>
            <p:cNvSpPr/>
            <p:nvPr/>
          </p:nvSpPr>
          <p:spPr bwMode="auto">
            <a:xfrm>
              <a:off x="1093935" y="1795310"/>
              <a:ext cx="5544323" cy="1112000"/>
            </a:xfrm>
            <a:custGeom>
              <a:avLst/>
              <a:gdLst>
                <a:gd name="T0" fmla="*/ 1719 w 1843"/>
                <a:gd name="T1" fmla="*/ 85 h 487"/>
                <a:gd name="T2" fmla="*/ 247 w 1843"/>
                <a:gd name="T3" fmla="*/ 85 h 487"/>
                <a:gd name="T4" fmla="*/ 228 w 1843"/>
                <a:gd name="T5" fmla="*/ 86 h 487"/>
                <a:gd name="T6" fmla="*/ 228 w 1843"/>
                <a:gd name="T7" fmla="*/ 42 h 487"/>
                <a:gd name="T8" fmla="*/ 175 w 1843"/>
                <a:gd name="T9" fmla="*/ 22 h 487"/>
                <a:gd name="T10" fmla="*/ 9 w 1843"/>
                <a:gd name="T11" fmla="*/ 225 h 487"/>
                <a:gd name="T12" fmla="*/ 9 w 1843"/>
                <a:gd name="T13" fmla="*/ 263 h 487"/>
                <a:gd name="T14" fmla="*/ 175 w 1843"/>
                <a:gd name="T15" fmla="*/ 465 h 487"/>
                <a:gd name="T16" fmla="*/ 228 w 1843"/>
                <a:gd name="T17" fmla="*/ 446 h 487"/>
                <a:gd name="T18" fmla="*/ 228 w 1843"/>
                <a:gd name="T19" fmla="*/ 401 h 487"/>
                <a:gd name="T20" fmla="*/ 247 w 1843"/>
                <a:gd name="T21" fmla="*/ 403 h 487"/>
                <a:gd name="T22" fmla="*/ 1719 w 1843"/>
                <a:gd name="T23" fmla="*/ 403 h 487"/>
                <a:gd name="T24" fmla="*/ 1843 w 1843"/>
                <a:gd name="T25" fmla="*/ 279 h 487"/>
                <a:gd name="T26" fmla="*/ 1843 w 1843"/>
                <a:gd name="T27" fmla="*/ 209 h 487"/>
                <a:gd name="T28" fmla="*/ 1719 w 1843"/>
                <a:gd name="T29" fmla="*/ 8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3" h="487">
                  <a:moveTo>
                    <a:pt x="1719"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93" y="487"/>
                    <a:pt x="228" y="475"/>
                    <a:pt x="228" y="446"/>
                  </a:cubicBezTo>
                  <a:cubicBezTo>
                    <a:pt x="228" y="401"/>
                    <a:pt x="228" y="401"/>
                    <a:pt x="228" y="401"/>
                  </a:cubicBezTo>
                  <a:cubicBezTo>
                    <a:pt x="234" y="402"/>
                    <a:pt x="241" y="403"/>
                    <a:pt x="247" y="403"/>
                  </a:cubicBezTo>
                  <a:cubicBezTo>
                    <a:pt x="1719" y="403"/>
                    <a:pt x="1719" y="403"/>
                    <a:pt x="1719" y="403"/>
                  </a:cubicBezTo>
                  <a:cubicBezTo>
                    <a:pt x="1787" y="403"/>
                    <a:pt x="1843" y="347"/>
                    <a:pt x="1843" y="279"/>
                  </a:cubicBezTo>
                  <a:cubicBezTo>
                    <a:pt x="1843" y="209"/>
                    <a:pt x="1843" y="209"/>
                    <a:pt x="1843" y="209"/>
                  </a:cubicBezTo>
                  <a:cubicBezTo>
                    <a:pt x="1843" y="140"/>
                    <a:pt x="1787" y="85"/>
                    <a:pt x="1719" y="85"/>
                  </a:cubicBezTo>
                  <a:close/>
                </a:path>
              </a:pathLst>
            </a:custGeom>
            <a:solidFill>
              <a:srgbClr val="FEDB35"/>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24" name="任意多边形: 形状 159">
              <a:extLst>
                <a:ext uri="{FF2B5EF4-FFF2-40B4-BE49-F238E27FC236}">
                  <a16:creationId xmlns:a16="http://schemas.microsoft.com/office/drawing/2014/main" id="{AB79C446-33C6-020F-6E20-63210E9F4F77}"/>
                </a:ext>
              </a:extLst>
            </p:cNvPr>
            <p:cNvSpPr/>
            <p:nvPr/>
          </p:nvSpPr>
          <p:spPr bwMode="auto">
            <a:xfrm>
              <a:off x="815746" y="1813192"/>
              <a:ext cx="1459184" cy="1078038"/>
            </a:xfrm>
            <a:custGeom>
              <a:avLst/>
              <a:gdLst>
                <a:gd name="T0" fmla="*/ 485 w 485"/>
                <a:gd name="T1" fmla="*/ 85 h 472"/>
                <a:gd name="T2" fmla="*/ 247 w 485"/>
                <a:gd name="T3" fmla="*/ 85 h 472"/>
                <a:gd name="T4" fmla="*/ 228 w 485"/>
                <a:gd name="T5" fmla="*/ 86 h 472"/>
                <a:gd name="T6" fmla="*/ 228 w 485"/>
                <a:gd name="T7" fmla="*/ 42 h 472"/>
                <a:gd name="T8" fmla="*/ 175 w 485"/>
                <a:gd name="T9" fmla="*/ 22 h 472"/>
                <a:gd name="T10" fmla="*/ 9 w 485"/>
                <a:gd name="T11" fmla="*/ 225 h 472"/>
                <a:gd name="T12" fmla="*/ 9 w 485"/>
                <a:gd name="T13" fmla="*/ 263 h 472"/>
                <a:gd name="T14" fmla="*/ 175 w 485"/>
                <a:gd name="T15" fmla="*/ 465 h 472"/>
                <a:gd name="T16" fmla="*/ 182 w 485"/>
                <a:gd name="T17" fmla="*/ 472 h 472"/>
                <a:gd name="T18" fmla="*/ 485 w 485"/>
                <a:gd name="T19" fmla="*/ 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472">
                  <a:moveTo>
                    <a:pt x="485"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77" y="468"/>
                    <a:pt x="179" y="470"/>
                    <a:pt x="182" y="472"/>
                  </a:cubicBezTo>
                  <a:cubicBezTo>
                    <a:pt x="221" y="334"/>
                    <a:pt x="304" y="173"/>
                    <a:pt x="485" y="85"/>
                  </a:cubicBezTo>
                  <a:close/>
                </a:path>
              </a:pathLst>
            </a:custGeom>
            <a:solidFill>
              <a:schemeClr val="accent6"/>
            </a:solidFill>
            <a:ln>
              <a:noFill/>
            </a:ln>
            <a:effectLst>
              <a:outerShdw blurRad="76200" dist="38100" algn="l" rotWithShape="0">
                <a:schemeClr val="tx2">
                  <a:alpha val="50000"/>
                </a:schemeClr>
              </a:outerShdw>
            </a:effectLst>
          </p:spPr>
          <p:txBody>
            <a:bodyPr vert="horz" wrap="square" lIns="91440" tIns="45720" rIns="91440" bIns="45720" numCol="1" anchor="t" anchorCtr="0" compatLnSpc="1"/>
            <a:lstStyle/>
            <a:p>
              <a:endParaRPr lang="zh-CN" altLang="en-US" sz="1600">
                <a:cs typeface="+mn-ea"/>
                <a:sym typeface="+mn-lt"/>
              </a:endParaRPr>
            </a:p>
          </p:txBody>
        </p:sp>
        <p:sp>
          <p:nvSpPr>
            <p:cNvPr id="30" name="矩形 29">
              <a:extLst>
                <a:ext uri="{FF2B5EF4-FFF2-40B4-BE49-F238E27FC236}">
                  <a16:creationId xmlns:a16="http://schemas.microsoft.com/office/drawing/2014/main" id="{275C0ABE-3B5A-84E3-2A13-DE5134A142EA}"/>
                </a:ext>
              </a:extLst>
            </p:cNvPr>
            <p:cNvSpPr/>
            <p:nvPr/>
          </p:nvSpPr>
          <p:spPr>
            <a:xfrm>
              <a:off x="2138228" y="2117345"/>
              <a:ext cx="4624783" cy="433570"/>
            </a:xfrm>
            <a:prstGeom prst="rect">
              <a:avLst/>
            </a:prstGeom>
            <a:noFill/>
          </p:spPr>
          <p:txBody>
            <a:bodyPr wrap="square" lIns="90000" tIns="90000" rIns="90000" bIns="90000" anchor="t" anchorCtr="0">
              <a:noAutofit/>
            </a:bodyPr>
            <a:lstStyle/>
            <a:p>
              <a:pPr lvl="0">
                <a:defRPr/>
              </a:pPr>
              <a:r>
                <a:rPr lang="en-US" altLang="zh-CN" b="1" dirty="0">
                  <a:solidFill>
                    <a:schemeClr val="bg1"/>
                  </a:solidFill>
                  <a:cs typeface="+mn-ea"/>
                  <a:sym typeface="+mn-lt"/>
                </a:rPr>
                <a:t>Research Objectives and Significance</a:t>
              </a:r>
            </a:p>
          </p:txBody>
        </p:sp>
        <p:sp>
          <p:nvSpPr>
            <p:cNvPr id="36" name="任意多边形: 形状 162">
              <a:extLst>
                <a:ext uri="{FF2B5EF4-FFF2-40B4-BE49-F238E27FC236}">
                  <a16:creationId xmlns:a16="http://schemas.microsoft.com/office/drawing/2014/main" id="{2D57F828-6208-153A-7146-BF418D211633}"/>
                </a:ext>
              </a:extLst>
            </p:cNvPr>
            <p:cNvSpPr>
              <a:spLocks noChangeAspect="1"/>
            </p:cNvSpPr>
            <p:nvPr/>
          </p:nvSpPr>
          <p:spPr bwMode="auto">
            <a:xfrm>
              <a:off x="1846210" y="2262496"/>
              <a:ext cx="273406" cy="232954"/>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sp>
          <p:nvSpPr>
            <p:cNvPr id="42" name="矩形 41">
              <a:extLst>
                <a:ext uri="{FF2B5EF4-FFF2-40B4-BE49-F238E27FC236}">
                  <a16:creationId xmlns:a16="http://schemas.microsoft.com/office/drawing/2014/main" id="{13055410-8858-78DD-BD5F-B92F627A62D5}"/>
                </a:ext>
              </a:extLst>
            </p:cNvPr>
            <p:cNvSpPr/>
            <p:nvPr/>
          </p:nvSpPr>
          <p:spPr>
            <a:xfrm>
              <a:off x="1086634" y="2098258"/>
              <a:ext cx="790364" cy="235982"/>
            </a:xfrm>
            <a:prstGeom prst="rect">
              <a:avLst/>
            </a:prstGeom>
            <a:noFill/>
          </p:spPr>
          <p:txBody>
            <a:bodyPr wrap="square" lIns="90000" tIns="90000" rIns="90000" bIns="90000" anchor="t" anchorCtr="0">
              <a:noAutofit/>
            </a:bodyPr>
            <a:lstStyle/>
            <a:p>
              <a:pPr lvl="0">
                <a:defRPr/>
              </a:pPr>
              <a:r>
                <a:rPr lang="en-US" altLang="zh-CN" b="1" dirty="0">
                  <a:solidFill>
                    <a:schemeClr val="bg2"/>
                  </a:solidFill>
                  <a:cs typeface="+mn-ea"/>
                  <a:sym typeface="+mn-lt"/>
                </a:rPr>
                <a:t>02</a:t>
              </a:r>
            </a:p>
          </p:txBody>
        </p:sp>
      </p:grpSp>
      <p:grpSp>
        <p:nvGrpSpPr>
          <p:cNvPr id="45" name="组合 44">
            <a:extLst>
              <a:ext uri="{FF2B5EF4-FFF2-40B4-BE49-F238E27FC236}">
                <a16:creationId xmlns:a16="http://schemas.microsoft.com/office/drawing/2014/main" id="{93916F21-73CC-6E21-99CE-ADEFBFFCCD8B}"/>
              </a:ext>
            </a:extLst>
          </p:cNvPr>
          <p:cNvGrpSpPr/>
          <p:nvPr/>
        </p:nvGrpSpPr>
        <p:grpSpPr>
          <a:xfrm>
            <a:off x="613227" y="3395753"/>
            <a:ext cx="5947265" cy="1112000"/>
            <a:chOff x="815746" y="1795310"/>
            <a:chExt cx="5947265" cy="1112000"/>
          </a:xfrm>
        </p:grpSpPr>
        <p:sp>
          <p:nvSpPr>
            <p:cNvPr id="46" name="任意多边形: 形状 158">
              <a:extLst>
                <a:ext uri="{FF2B5EF4-FFF2-40B4-BE49-F238E27FC236}">
                  <a16:creationId xmlns:a16="http://schemas.microsoft.com/office/drawing/2014/main" id="{6CC26389-DA11-F099-5491-70B3A50B6CA2}"/>
                </a:ext>
              </a:extLst>
            </p:cNvPr>
            <p:cNvSpPr/>
            <p:nvPr/>
          </p:nvSpPr>
          <p:spPr bwMode="auto">
            <a:xfrm>
              <a:off x="1093935" y="1795310"/>
              <a:ext cx="5544323" cy="1112000"/>
            </a:xfrm>
            <a:custGeom>
              <a:avLst/>
              <a:gdLst>
                <a:gd name="T0" fmla="*/ 1719 w 1843"/>
                <a:gd name="T1" fmla="*/ 85 h 487"/>
                <a:gd name="T2" fmla="*/ 247 w 1843"/>
                <a:gd name="T3" fmla="*/ 85 h 487"/>
                <a:gd name="T4" fmla="*/ 228 w 1843"/>
                <a:gd name="T5" fmla="*/ 86 h 487"/>
                <a:gd name="T6" fmla="*/ 228 w 1843"/>
                <a:gd name="T7" fmla="*/ 42 h 487"/>
                <a:gd name="T8" fmla="*/ 175 w 1843"/>
                <a:gd name="T9" fmla="*/ 22 h 487"/>
                <a:gd name="T10" fmla="*/ 9 w 1843"/>
                <a:gd name="T11" fmla="*/ 225 h 487"/>
                <a:gd name="T12" fmla="*/ 9 w 1843"/>
                <a:gd name="T13" fmla="*/ 263 h 487"/>
                <a:gd name="T14" fmla="*/ 175 w 1843"/>
                <a:gd name="T15" fmla="*/ 465 h 487"/>
                <a:gd name="T16" fmla="*/ 228 w 1843"/>
                <a:gd name="T17" fmla="*/ 446 h 487"/>
                <a:gd name="T18" fmla="*/ 228 w 1843"/>
                <a:gd name="T19" fmla="*/ 401 h 487"/>
                <a:gd name="T20" fmla="*/ 247 w 1843"/>
                <a:gd name="T21" fmla="*/ 403 h 487"/>
                <a:gd name="T22" fmla="*/ 1719 w 1843"/>
                <a:gd name="T23" fmla="*/ 403 h 487"/>
                <a:gd name="T24" fmla="*/ 1843 w 1843"/>
                <a:gd name="T25" fmla="*/ 279 h 487"/>
                <a:gd name="T26" fmla="*/ 1843 w 1843"/>
                <a:gd name="T27" fmla="*/ 209 h 487"/>
                <a:gd name="T28" fmla="*/ 1719 w 1843"/>
                <a:gd name="T29" fmla="*/ 8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3" h="487">
                  <a:moveTo>
                    <a:pt x="1719"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93" y="487"/>
                    <a:pt x="228" y="475"/>
                    <a:pt x="228" y="446"/>
                  </a:cubicBezTo>
                  <a:cubicBezTo>
                    <a:pt x="228" y="401"/>
                    <a:pt x="228" y="401"/>
                    <a:pt x="228" y="401"/>
                  </a:cubicBezTo>
                  <a:cubicBezTo>
                    <a:pt x="234" y="402"/>
                    <a:pt x="241" y="403"/>
                    <a:pt x="247" y="403"/>
                  </a:cubicBezTo>
                  <a:cubicBezTo>
                    <a:pt x="1719" y="403"/>
                    <a:pt x="1719" y="403"/>
                    <a:pt x="1719" y="403"/>
                  </a:cubicBezTo>
                  <a:cubicBezTo>
                    <a:pt x="1787" y="403"/>
                    <a:pt x="1843" y="347"/>
                    <a:pt x="1843" y="279"/>
                  </a:cubicBezTo>
                  <a:cubicBezTo>
                    <a:pt x="1843" y="209"/>
                    <a:pt x="1843" y="209"/>
                    <a:pt x="1843" y="209"/>
                  </a:cubicBezTo>
                  <a:cubicBezTo>
                    <a:pt x="1843" y="140"/>
                    <a:pt x="1787" y="85"/>
                    <a:pt x="1719" y="85"/>
                  </a:cubicBezTo>
                  <a:close/>
                </a:path>
              </a:pathLst>
            </a:custGeom>
            <a:solidFill>
              <a:srgbClr val="FEDB35"/>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47" name="任意多边形: 形状 159">
              <a:extLst>
                <a:ext uri="{FF2B5EF4-FFF2-40B4-BE49-F238E27FC236}">
                  <a16:creationId xmlns:a16="http://schemas.microsoft.com/office/drawing/2014/main" id="{E67C9518-E133-1F00-D80E-DA987D59D7ED}"/>
                </a:ext>
              </a:extLst>
            </p:cNvPr>
            <p:cNvSpPr/>
            <p:nvPr/>
          </p:nvSpPr>
          <p:spPr bwMode="auto">
            <a:xfrm>
              <a:off x="815746" y="1813192"/>
              <a:ext cx="1459184" cy="1078038"/>
            </a:xfrm>
            <a:custGeom>
              <a:avLst/>
              <a:gdLst>
                <a:gd name="T0" fmla="*/ 485 w 485"/>
                <a:gd name="T1" fmla="*/ 85 h 472"/>
                <a:gd name="T2" fmla="*/ 247 w 485"/>
                <a:gd name="T3" fmla="*/ 85 h 472"/>
                <a:gd name="T4" fmla="*/ 228 w 485"/>
                <a:gd name="T5" fmla="*/ 86 h 472"/>
                <a:gd name="T6" fmla="*/ 228 w 485"/>
                <a:gd name="T7" fmla="*/ 42 h 472"/>
                <a:gd name="T8" fmla="*/ 175 w 485"/>
                <a:gd name="T9" fmla="*/ 22 h 472"/>
                <a:gd name="T10" fmla="*/ 9 w 485"/>
                <a:gd name="T11" fmla="*/ 225 h 472"/>
                <a:gd name="T12" fmla="*/ 9 w 485"/>
                <a:gd name="T13" fmla="*/ 263 h 472"/>
                <a:gd name="T14" fmla="*/ 175 w 485"/>
                <a:gd name="T15" fmla="*/ 465 h 472"/>
                <a:gd name="T16" fmla="*/ 182 w 485"/>
                <a:gd name="T17" fmla="*/ 472 h 472"/>
                <a:gd name="T18" fmla="*/ 485 w 485"/>
                <a:gd name="T19" fmla="*/ 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472">
                  <a:moveTo>
                    <a:pt x="485"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77" y="468"/>
                    <a:pt x="179" y="470"/>
                    <a:pt x="182" y="472"/>
                  </a:cubicBezTo>
                  <a:cubicBezTo>
                    <a:pt x="221" y="334"/>
                    <a:pt x="304" y="173"/>
                    <a:pt x="485" y="85"/>
                  </a:cubicBezTo>
                  <a:close/>
                </a:path>
              </a:pathLst>
            </a:custGeom>
            <a:solidFill>
              <a:schemeClr val="accent6"/>
            </a:solidFill>
            <a:ln>
              <a:noFill/>
            </a:ln>
            <a:effectLst>
              <a:outerShdw blurRad="76200" dist="38100" algn="l" rotWithShape="0">
                <a:schemeClr val="tx2">
                  <a:alpha val="50000"/>
                </a:schemeClr>
              </a:outerShdw>
            </a:effectLst>
          </p:spPr>
          <p:txBody>
            <a:bodyPr vert="horz" wrap="square" lIns="91440" tIns="45720" rIns="91440" bIns="45720" numCol="1" anchor="t" anchorCtr="0" compatLnSpc="1"/>
            <a:lstStyle/>
            <a:p>
              <a:endParaRPr lang="zh-CN" altLang="en-US" sz="1600">
                <a:cs typeface="+mn-ea"/>
                <a:sym typeface="+mn-lt"/>
              </a:endParaRPr>
            </a:p>
          </p:txBody>
        </p:sp>
        <p:sp>
          <p:nvSpPr>
            <p:cNvPr id="48" name="矩形 47">
              <a:extLst>
                <a:ext uri="{FF2B5EF4-FFF2-40B4-BE49-F238E27FC236}">
                  <a16:creationId xmlns:a16="http://schemas.microsoft.com/office/drawing/2014/main" id="{C48B2BD1-3169-4D8C-B834-1D6F58F1B072}"/>
                </a:ext>
              </a:extLst>
            </p:cNvPr>
            <p:cNvSpPr/>
            <p:nvPr/>
          </p:nvSpPr>
          <p:spPr>
            <a:xfrm>
              <a:off x="2138228" y="2117345"/>
              <a:ext cx="4624783" cy="433570"/>
            </a:xfrm>
            <a:prstGeom prst="rect">
              <a:avLst/>
            </a:prstGeom>
            <a:noFill/>
          </p:spPr>
          <p:txBody>
            <a:bodyPr wrap="square" lIns="90000" tIns="90000" rIns="90000" bIns="90000" anchor="t" anchorCtr="0">
              <a:noAutofit/>
            </a:bodyPr>
            <a:lstStyle/>
            <a:p>
              <a:pPr lvl="0">
                <a:defRPr/>
              </a:pPr>
              <a:r>
                <a:rPr lang="en-US" altLang="zh-CN" b="1" dirty="0">
                  <a:solidFill>
                    <a:schemeClr val="bg1"/>
                  </a:solidFill>
                  <a:cs typeface="+mn-ea"/>
                  <a:sym typeface="+mn-lt"/>
                </a:rPr>
                <a:t>Literature Review</a:t>
              </a:r>
            </a:p>
          </p:txBody>
        </p:sp>
        <p:sp>
          <p:nvSpPr>
            <p:cNvPr id="49" name="任意多边形: 形状 162">
              <a:extLst>
                <a:ext uri="{FF2B5EF4-FFF2-40B4-BE49-F238E27FC236}">
                  <a16:creationId xmlns:a16="http://schemas.microsoft.com/office/drawing/2014/main" id="{1D381155-69BB-BD60-71E6-C00060155A13}"/>
                </a:ext>
              </a:extLst>
            </p:cNvPr>
            <p:cNvSpPr>
              <a:spLocks noChangeAspect="1"/>
            </p:cNvSpPr>
            <p:nvPr/>
          </p:nvSpPr>
          <p:spPr bwMode="auto">
            <a:xfrm>
              <a:off x="1846210" y="2262496"/>
              <a:ext cx="273406" cy="232954"/>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sp>
          <p:nvSpPr>
            <p:cNvPr id="50" name="矩形 49">
              <a:extLst>
                <a:ext uri="{FF2B5EF4-FFF2-40B4-BE49-F238E27FC236}">
                  <a16:creationId xmlns:a16="http://schemas.microsoft.com/office/drawing/2014/main" id="{A02EBC14-C626-84E2-D42E-7F5E118EBEAB}"/>
                </a:ext>
              </a:extLst>
            </p:cNvPr>
            <p:cNvSpPr/>
            <p:nvPr/>
          </p:nvSpPr>
          <p:spPr>
            <a:xfrm>
              <a:off x="1086634" y="2098258"/>
              <a:ext cx="790364" cy="235982"/>
            </a:xfrm>
            <a:prstGeom prst="rect">
              <a:avLst/>
            </a:prstGeom>
            <a:noFill/>
          </p:spPr>
          <p:txBody>
            <a:bodyPr wrap="square" lIns="90000" tIns="90000" rIns="90000" bIns="90000" anchor="t" anchorCtr="0">
              <a:noAutofit/>
            </a:bodyPr>
            <a:lstStyle/>
            <a:p>
              <a:pPr lvl="0">
                <a:defRPr/>
              </a:pPr>
              <a:r>
                <a:rPr lang="en-US" altLang="zh-CN" b="1" dirty="0">
                  <a:solidFill>
                    <a:schemeClr val="bg2"/>
                  </a:solidFill>
                  <a:cs typeface="+mn-ea"/>
                  <a:sym typeface="+mn-lt"/>
                </a:rPr>
                <a:t>03</a:t>
              </a:r>
            </a:p>
          </p:txBody>
        </p:sp>
      </p:grpSp>
      <p:grpSp>
        <p:nvGrpSpPr>
          <p:cNvPr id="51" name="组合 50">
            <a:extLst>
              <a:ext uri="{FF2B5EF4-FFF2-40B4-BE49-F238E27FC236}">
                <a16:creationId xmlns:a16="http://schemas.microsoft.com/office/drawing/2014/main" id="{71A6F488-359B-58F0-17B8-BA2EBE17B30E}"/>
              </a:ext>
            </a:extLst>
          </p:cNvPr>
          <p:cNvGrpSpPr/>
          <p:nvPr/>
        </p:nvGrpSpPr>
        <p:grpSpPr>
          <a:xfrm>
            <a:off x="6000414" y="4449368"/>
            <a:ext cx="5947265" cy="1112000"/>
            <a:chOff x="815746" y="1795310"/>
            <a:chExt cx="5947265" cy="1112000"/>
          </a:xfrm>
        </p:grpSpPr>
        <p:sp>
          <p:nvSpPr>
            <p:cNvPr id="52" name="任意多边形: 形状 158">
              <a:extLst>
                <a:ext uri="{FF2B5EF4-FFF2-40B4-BE49-F238E27FC236}">
                  <a16:creationId xmlns:a16="http://schemas.microsoft.com/office/drawing/2014/main" id="{9CA017C6-6D5A-D503-990C-3D091EF6BE3A}"/>
                </a:ext>
              </a:extLst>
            </p:cNvPr>
            <p:cNvSpPr/>
            <p:nvPr/>
          </p:nvSpPr>
          <p:spPr bwMode="auto">
            <a:xfrm>
              <a:off x="1093935" y="1795310"/>
              <a:ext cx="5544323" cy="1112000"/>
            </a:xfrm>
            <a:custGeom>
              <a:avLst/>
              <a:gdLst>
                <a:gd name="T0" fmla="*/ 1719 w 1843"/>
                <a:gd name="T1" fmla="*/ 85 h 487"/>
                <a:gd name="T2" fmla="*/ 247 w 1843"/>
                <a:gd name="T3" fmla="*/ 85 h 487"/>
                <a:gd name="T4" fmla="*/ 228 w 1843"/>
                <a:gd name="T5" fmla="*/ 86 h 487"/>
                <a:gd name="T6" fmla="*/ 228 w 1843"/>
                <a:gd name="T7" fmla="*/ 42 h 487"/>
                <a:gd name="T8" fmla="*/ 175 w 1843"/>
                <a:gd name="T9" fmla="*/ 22 h 487"/>
                <a:gd name="T10" fmla="*/ 9 w 1843"/>
                <a:gd name="T11" fmla="*/ 225 h 487"/>
                <a:gd name="T12" fmla="*/ 9 w 1843"/>
                <a:gd name="T13" fmla="*/ 263 h 487"/>
                <a:gd name="T14" fmla="*/ 175 w 1843"/>
                <a:gd name="T15" fmla="*/ 465 h 487"/>
                <a:gd name="T16" fmla="*/ 228 w 1843"/>
                <a:gd name="T17" fmla="*/ 446 h 487"/>
                <a:gd name="T18" fmla="*/ 228 w 1843"/>
                <a:gd name="T19" fmla="*/ 401 h 487"/>
                <a:gd name="T20" fmla="*/ 247 w 1843"/>
                <a:gd name="T21" fmla="*/ 403 h 487"/>
                <a:gd name="T22" fmla="*/ 1719 w 1843"/>
                <a:gd name="T23" fmla="*/ 403 h 487"/>
                <a:gd name="T24" fmla="*/ 1843 w 1843"/>
                <a:gd name="T25" fmla="*/ 279 h 487"/>
                <a:gd name="T26" fmla="*/ 1843 w 1843"/>
                <a:gd name="T27" fmla="*/ 209 h 487"/>
                <a:gd name="T28" fmla="*/ 1719 w 1843"/>
                <a:gd name="T29" fmla="*/ 8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3" h="487">
                  <a:moveTo>
                    <a:pt x="1719"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93" y="487"/>
                    <a:pt x="228" y="475"/>
                    <a:pt x="228" y="446"/>
                  </a:cubicBezTo>
                  <a:cubicBezTo>
                    <a:pt x="228" y="401"/>
                    <a:pt x="228" y="401"/>
                    <a:pt x="228" y="401"/>
                  </a:cubicBezTo>
                  <a:cubicBezTo>
                    <a:pt x="234" y="402"/>
                    <a:pt x="241" y="403"/>
                    <a:pt x="247" y="403"/>
                  </a:cubicBezTo>
                  <a:cubicBezTo>
                    <a:pt x="1719" y="403"/>
                    <a:pt x="1719" y="403"/>
                    <a:pt x="1719" y="403"/>
                  </a:cubicBezTo>
                  <a:cubicBezTo>
                    <a:pt x="1787" y="403"/>
                    <a:pt x="1843" y="347"/>
                    <a:pt x="1843" y="279"/>
                  </a:cubicBezTo>
                  <a:cubicBezTo>
                    <a:pt x="1843" y="209"/>
                    <a:pt x="1843" y="209"/>
                    <a:pt x="1843" y="209"/>
                  </a:cubicBezTo>
                  <a:cubicBezTo>
                    <a:pt x="1843" y="140"/>
                    <a:pt x="1787" y="85"/>
                    <a:pt x="1719" y="85"/>
                  </a:cubicBezTo>
                  <a:close/>
                </a:path>
              </a:pathLst>
            </a:custGeom>
            <a:solidFill>
              <a:srgbClr val="FEDB35"/>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53" name="任意多边形: 形状 159">
              <a:extLst>
                <a:ext uri="{FF2B5EF4-FFF2-40B4-BE49-F238E27FC236}">
                  <a16:creationId xmlns:a16="http://schemas.microsoft.com/office/drawing/2014/main" id="{4458F4F6-FDE4-06DF-0A3B-71958141A6A6}"/>
                </a:ext>
              </a:extLst>
            </p:cNvPr>
            <p:cNvSpPr/>
            <p:nvPr/>
          </p:nvSpPr>
          <p:spPr bwMode="auto">
            <a:xfrm>
              <a:off x="815746" y="1813192"/>
              <a:ext cx="1459184" cy="1078038"/>
            </a:xfrm>
            <a:custGeom>
              <a:avLst/>
              <a:gdLst>
                <a:gd name="T0" fmla="*/ 485 w 485"/>
                <a:gd name="T1" fmla="*/ 85 h 472"/>
                <a:gd name="T2" fmla="*/ 247 w 485"/>
                <a:gd name="T3" fmla="*/ 85 h 472"/>
                <a:gd name="T4" fmla="*/ 228 w 485"/>
                <a:gd name="T5" fmla="*/ 86 h 472"/>
                <a:gd name="T6" fmla="*/ 228 w 485"/>
                <a:gd name="T7" fmla="*/ 42 h 472"/>
                <a:gd name="T8" fmla="*/ 175 w 485"/>
                <a:gd name="T9" fmla="*/ 22 h 472"/>
                <a:gd name="T10" fmla="*/ 9 w 485"/>
                <a:gd name="T11" fmla="*/ 225 h 472"/>
                <a:gd name="T12" fmla="*/ 9 w 485"/>
                <a:gd name="T13" fmla="*/ 263 h 472"/>
                <a:gd name="T14" fmla="*/ 175 w 485"/>
                <a:gd name="T15" fmla="*/ 465 h 472"/>
                <a:gd name="T16" fmla="*/ 182 w 485"/>
                <a:gd name="T17" fmla="*/ 472 h 472"/>
                <a:gd name="T18" fmla="*/ 485 w 485"/>
                <a:gd name="T19" fmla="*/ 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472">
                  <a:moveTo>
                    <a:pt x="485"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77" y="468"/>
                    <a:pt x="179" y="470"/>
                    <a:pt x="182" y="472"/>
                  </a:cubicBezTo>
                  <a:cubicBezTo>
                    <a:pt x="221" y="334"/>
                    <a:pt x="304" y="173"/>
                    <a:pt x="485" y="85"/>
                  </a:cubicBezTo>
                  <a:close/>
                </a:path>
              </a:pathLst>
            </a:custGeom>
            <a:solidFill>
              <a:schemeClr val="accent6"/>
            </a:solidFill>
            <a:ln>
              <a:noFill/>
            </a:ln>
            <a:effectLst>
              <a:outerShdw blurRad="76200" dist="38100" algn="l" rotWithShape="0">
                <a:schemeClr val="tx2">
                  <a:alpha val="50000"/>
                </a:schemeClr>
              </a:outerShdw>
            </a:effectLst>
          </p:spPr>
          <p:txBody>
            <a:bodyPr vert="horz" wrap="square" lIns="91440" tIns="45720" rIns="91440" bIns="45720" numCol="1" anchor="t" anchorCtr="0" compatLnSpc="1"/>
            <a:lstStyle/>
            <a:p>
              <a:endParaRPr lang="zh-CN" altLang="en-US" sz="1600">
                <a:cs typeface="+mn-ea"/>
                <a:sym typeface="+mn-lt"/>
              </a:endParaRPr>
            </a:p>
          </p:txBody>
        </p:sp>
        <p:sp>
          <p:nvSpPr>
            <p:cNvPr id="54" name="矩形 53">
              <a:extLst>
                <a:ext uri="{FF2B5EF4-FFF2-40B4-BE49-F238E27FC236}">
                  <a16:creationId xmlns:a16="http://schemas.microsoft.com/office/drawing/2014/main" id="{22BD8EA9-C4FB-34BD-BB87-4E40A084F436}"/>
                </a:ext>
              </a:extLst>
            </p:cNvPr>
            <p:cNvSpPr/>
            <p:nvPr/>
          </p:nvSpPr>
          <p:spPr>
            <a:xfrm>
              <a:off x="2138228" y="2117345"/>
              <a:ext cx="4624783" cy="433570"/>
            </a:xfrm>
            <a:prstGeom prst="rect">
              <a:avLst/>
            </a:prstGeom>
            <a:noFill/>
          </p:spPr>
          <p:txBody>
            <a:bodyPr wrap="square" lIns="90000" tIns="90000" rIns="90000" bIns="90000" anchor="t" anchorCtr="0">
              <a:noAutofit/>
            </a:bodyPr>
            <a:lstStyle/>
            <a:p>
              <a:pPr lvl="0">
                <a:defRPr/>
              </a:pPr>
              <a:r>
                <a:rPr lang="en-US" altLang="zh-CN" b="1" dirty="0">
                  <a:solidFill>
                    <a:schemeClr val="bg1"/>
                  </a:solidFill>
                  <a:cs typeface="+mn-ea"/>
                  <a:sym typeface="+mn-lt"/>
                </a:rPr>
                <a:t>Methods and Data Sources</a:t>
              </a:r>
            </a:p>
          </p:txBody>
        </p:sp>
        <p:sp>
          <p:nvSpPr>
            <p:cNvPr id="55" name="任意多边形: 形状 162">
              <a:extLst>
                <a:ext uri="{FF2B5EF4-FFF2-40B4-BE49-F238E27FC236}">
                  <a16:creationId xmlns:a16="http://schemas.microsoft.com/office/drawing/2014/main" id="{DE6EA151-6242-EF15-212B-2F70EF31E0BE}"/>
                </a:ext>
              </a:extLst>
            </p:cNvPr>
            <p:cNvSpPr>
              <a:spLocks noChangeAspect="1"/>
            </p:cNvSpPr>
            <p:nvPr/>
          </p:nvSpPr>
          <p:spPr bwMode="auto">
            <a:xfrm>
              <a:off x="1846210" y="2262496"/>
              <a:ext cx="273406" cy="232954"/>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sp>
          <p:nvSpPr>
            <p:cNvPr id="56" name="矩形 55">
              <a:extLst>
                <a:ext uri="{FF2B5EF4-FFF2-40B4-BE49-F238E27FC236}">
                  <a16:creationId xmlns:a16="http://schemas.microsoft.com/office/drawing/2014/main" id="{6F1EB24A-1722-CFC1-0B36-99340B016456}"/>
                </a:ext>
              </a:extLst>
            </p:cNvPr>
            <p:cNvSpPr/>
            <p:nvPr/>
          </p:nvSpPr>
          <p:spPr>
            <a:xfrm>
              <a:off x="1086634" y="2098258"/>
              <a:ext cx="790364" cy="235982"/>
            </a:xfrm>
            <a:prstGeom prst="rect">
              <a:avLst/>
            </a:prstGeom>
            <a:noFill/>
          </p:spPr>
          <p:txBody>
            <a:bodyPr wrap="square" lIns="90000" tIns="90000" rIns="90000" bIns="90000" anchor="t" anchorCtr="0">
              <a:noAutofit/>
            </a:bodyPr>
            <a:lstStyle/>
            <a:p>
              <a:pPr lvl="0">
                <a:defRPr/>
              </a:pPr>
              <a:r>
                <a:rPr lang="en-US" altLang="zh-CN" b="1" dirty="0">
                  <a:solidFill>
                    <a:schemeClr val="bg2"/>
                  </a:solidFill>
                  <a:cs typeface="+mn-ea"/>
                  <a:sym typeface="+mn-lt"/>
                </a:rPr>
                <a:t>04</a:t>
              </a:r>
            </a:p>
          </p:txBody>
        </p:sp>
      </p:grpSp>
      <p:grpSp>
        <p:nvGrpSpPr>
          <p:cNvPr id="57" name="组合 56">
            <a:extLst>
              <a:ext uri="{FF2B5EF4-FFF2-40B4-BE49-F238E27FC236}">
                <a16:creationId xmlns:a16="http://schemas.microsoft.com/office/drawing/2014/main" id="{D30237D4-463A-9FE2-D351-63CA84BD472A}"/>
              </a:ext>
            </a:extLst>
          </p:cNvPr>
          <p:cNvGrpSpPr/>
          <p:nvPr/>
        </p:nvGrpSpPr>
        <p:grpSpPr>
          <a:xfrm>
            <a:off x="613227" y="5330937"/>
            <a:ext cx="5947265" cy="1112000"/>
            <a:chOff x="815746" y="1795310"/>
            <a:chExt cx="5947265" cy="1112000"/>
          </a:xfrm>
        </p:grpSpPr>
        <p:sp>
          <p:nvSpPr>
            <p:cNvPr id="58" name="任意多边形: 形状 158">
              <a:extLst>
                <a:ext uri="{FF2B5EF4-FFF2-40B4-BE49-F238E27FC236}">
                  <a16:creationId xmlns:a16="http://schemas.microsoft.com/office/drawing/2014/main" id="{D091B235-A063-EF2F-D84D-DE1BD8147C50}"/>
                </a:ext>
              </a:extLst>
            </p:cNvPr>
            <p:cNvSpPr/>
            <p:nvPr/>
          </p:nvSpPr>
          <p:spPr bwMode="auto">
            <a:xfrm>
              <a:off x="1093935" y="1795310"/>
              <a:ext cx="5544323" cy="1112000"/>
            </a:xfrm>
            <a:custGeom>
              <a:avLst/>
              <a:gdLst>
                <a:gd name="T0" fmla="*/ 1719 w 1843"/>
                <a:gd name="T1" fmla="*/ 85 h 487"/>
                <a:gd name="T2" fmla="*/ 247 w 1843"/>
                <a:gd name="T3" fmla="*/ 85 h 487"/>
                <a:gd name="T4" fmla="*/ 228 w 1843"/>
                <a:gd name="T5" fmla="*/ 86 h 487"/>
                <a:gd name="T6" fmla="*/ 228 w 1843"/>
                <a:gd name="T7" fmla="*/ 42 h 487"/>
                <a:gd name="T8" fmla="*/ 175 w 1843"/>
                <a:gd name="T9" fmla="*/ 22 h 487"/>
                <a:gd name="T10" fmla="*/ 9 w 1843"/>
                <a:gd name="T11" fmla="*/ 225 h 487"/>
                <a:gd name="T12" fmla="*/ 9 w 1843"/>
                <a:gd name="T13" fmla="*/ 263 h 487"/>
                <a:gd name="T14" fmla="*/ 175 w 1843"/>
                <a:gd name="T15" fmla="*/ 465 h 487"/>
                <a:gd name="T16" fmla="*/ 228 w 1843"/>
                <a:gd name="T17" fmla="*/ 446 h 487"/>
                <a:gd name="T18" fmla="*/ 228 w 1843"/>
                <a:gd name="T19" fmla="*/ 401 h 487"/>
                <a:gd name="T20" fmla="*/ 247 w 1843"/>
                <a:gd name="T21" fmla="*/ 403 h 487"/>
                <a:gd name="T22" fmla="*/ 1719 w 1843"/>
                <a:gd name="T23" fmla="*/ 403 h 487"/>
                <a:gd name="T24" fmla="*/ 1843 w 1843"/>
                <a:gd name="T25" fmla="*/ 279 h 487"/>
                <a:gd name="T26" fmla="*/ 1843 w 1843"/>
                <a:gd name="T27" fmla="*/ 209 h 487"/>
                <a:gd name="T28" fmla="*/ 1719 w 1843"/>
                <a:gd name="T29" fmla="*/ 8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3" h="487">
                  <a:moveTo>
                    <a:pt x="1719"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93" y="487"/>
                    <a:pt x="228" y="475"/>
                    <a:pt x="228" y="446"/>
                  </a:cubicBezTo>
                  <a:cubicBezTo>
                    <a:pt x="228" y="401"/>
                    <a:pt x="228" y="401"/>
                    <a:pt x="228" y="401"/>
                  </a:cubicBezTo>
                  <a:cubicBezTo>
                    <a:pt x="234" y="402"/>
                    <a:pt x="241" y="403"/>
                    <a:pt x="247" y="403"/>
                  </a:cubicBezTo>
                  <a:cubicBezTo>
                    <a:pt x="1719" y="403"/>
                    <a:pt x="1719" y="403"/>
                    <a:pt x="1719" y="403"/>
                  </a:cubicBezTo>
                  <a:cubicBezTo>
                    <a:pt x="1787" y="403"/>
                    <a:pt x="1843" y="347"/>
                    <a:pt x="1843" y="279"/>
                  </a:cubicBezTo>
                  <a:cubicBezTo>
                    <a:pt x="1843" y="209"/>
                    <a:pt x="1843" y="209"/>
                    <a:pt x="1843" y="209"/>
                  </a:cubicBezTo>
                  <a:cubicBezTo>
                    <a:pt x="1843" y="140"/>
                    <a:pt x="1787" y="85"/>
                    <a:pt x="1719" y="85"/>
                  </a:cubicBezTo>
                  <a:close/>
                </a:path>
              </a:pathLst>
            </a:custGeom>
            <a:solidFill>
              <a:srgbClr val="FEDB35"/>
            </a:solidFill>
            <a:ln>
              <a:noFill/>
            </a:ln>
          </p:spPr>
          <p:txBody>
            <a:bodyPr vert="horz" wrap="square" lIns="91440" tIns="45720" rIns="91440" bIns="45720" numCol="1" anchor="t" anchorCtr="0" compatLnSpc="1"/>
            <a:lstStyle/>
            <a:p>
              <a:endParaRPr lang="zh-CN" altLang="en-US" sz="1600">
                <a:cs typeface="+mn-ea"/>
                <a:sym typeface="+mn-lt"/>
              </a:endParaRPr>
            </a:p>
          </p:txBody>
        </p:sp>
        <p:sp>
          <p:nvSpPr>
            <p:cNvPr id="59" name="任意多边形: 形状 159">
              <a:extLst>
                <a:ext uri="{FF2B5EF4-FFF2-40B4-BE49-F238E27FC236}">
                  <a16:creationId xmlns:a16="http://schemas.microsoft.com/office/drawing/2014/main" id="{570FEC94-EC04-EFFF-7DD7-494340AFA92B}"/>
                </a:ext>
              </a:extLst>
            </p:cNvPr>
            <p:cNvSpPr/>
            <p:nvPr/>
          </p:nvSpPr>
          <p:spPr bwMode="auto">
            <a:xfrm>
              <a:off x="815746" y="1813192"/>
              <a:ext cx="1459184" cy="1078038"/>
            </a:xfrm>
            <a:custGeom>
              <a:avLst/>
              <a:gdLst>
                <a:gd name="T0" fmla="*/ 485 w 485"/>
                <a:gd name="T1" fmla="*/ 85 h 472"/>
                <a:gd name="T2" fmla="*/ 247 w 485"/>
                <a:gd name="T3" fmla="*/ 85 h 472"/>
                <a:gd name="T4" fmla="*/ 228 w 485"/>
                <a:gd name="T5" fmla="*/ 86 h 472"/>
                <a:gd name="T6" fmla="*/ 228 w 485"/>
                <a:gd name="T7" fmla="*/ 42 h 472"/>
                <a:gd name="T8" fmla="*/ 175 w 485"/>
                <a:gd name="T9" fmla="*/ 22 h 472"/>
                <a:gd name="T10" fmla="*/ 9 w 485"/>
                <a:gd name="T11" fmla="*/ 225 h 472"/>
                <a:gd name="T12" fmla="*/ 9 w 485"/>
                <a:gd name="T13" fmla="*/ 263 h 472"/>
                <a:gd name="T14" fmla="*/ 175 w 485"/>
                <a:gd name="T15" fmla="*/ 465 h 472"/>
                <a:gd name="T16" fmla="*/ 182 w 485"/>
                <a:gd name="T17" fmla="*/ 472 h 472"/>
                <a:gd name="T18" fmla="*/ 485 w 485"/>
                <a:gd name="T19" fmla="*/ 8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5" h="472">
                  <a:moveTo>
                    <a:pt x="485" y="85"/>
                  </a:moveTo>
                  <a:cubicBezTo>
                    <a:pt x="247" y="85"/>
                    <a:pt x="247" y="85"/>
                    <a:pt x="247" y="85"/>
                  </a:cubicBezTo>
                  <a:cubicBezTo>
                    <a:pt x="241" y="85"/>
                    <a:pt x="234" y="86"/>
                    <a:pt x="228" y="86"/>
                  </a:cubicBezTo>
                  <a:cubicBezTo>
                    <a:pt x="228" y="42"/>
                    <a:pt x="228" y="42"/>
                    <a:pt x="228" y="42"/>
                  </a:cubicBezTo>
                  <a:cubicBezTo>
                    <a:pt x="228" y="13"/>
                    <a:pt x="193" y="0"/>
                    <a:pt x="175" y="22"/>
                  </a:cubicBezTo>
                  <a:cubicBezTo>
                    <a:pt x="9" y="225"/>
                    <a:pt x="9" y="225"/>
                    <a:pt x="9" y="225"/>
                  </a:cubicBezTo>
                  <a:cubicBezTo>
                    <a:pt x="0" y="236"/>
                    <a:pt x="0" y="252"/>
                    <a:pt x="9" y="263"/>
                  </a:cubicBezTo>
                  <a:cubicBezTo>
                    <a:pt x="175" y="465"/>
                    <a:pt x="175" y="465"/>
                    <a:pt x="175" y="465"/>
                  </a:cubicBezTo>
                  <a:cubicBezTo>
                    <a:pt x="177" y="468"/>
                    <a:pt x="179" y="470"/>
                    <a:pt x="182" y="472"/>
                  </a:cubicBezTo>
                  <a:cubicBezTo>
                    <a:pt x="221" y="334"/>
                    <a:pt x="304" y="173"/>
                    <a:pt x="485" y="85"/>
                  </a:cubicBezTo>
                  <a:close/>
                </a:path>
              </a:pathLst>
            </a:custGeom>
            <a:solidFill>
              <a:schemeClr val="accent6"/>
            </a:solidFill>
            <a:ln>
              <a:noFill/>
            </a:ln>
            <a:effectLst>
              <a:outerShdw blurRad="76200" dist="38100" algn="l" rotWithShape="0">
                <a:schemeClr val="tx2">
                  <a:alpha val="50000"/>
                </a:schemeClr>
              </a:outerShdw>
            </a:effectLst>
          </p:spPr>
          <p:txBody>
            <a:bodyPr vert="horz" wrap="square" lIns="91440" tIns="45720" rIns="91440" bIns="45720" numCol="1" anchor="t" anchorCtr="0" compatLnSpc="1"/>
            <a:lstStyle/>
            <a:p>
              <a:endParaRPr lang="zh-CN" altLang="en-US" sz="1600">
                <a:cs typeface="+mn-ea"/>
                <a:sym typeface="+mn-lt"/>
              </a:endParaRPr>
            </a:p>
          </p:txBody>
        </p:sp>
        <p:sp>
          <p:nvSpPr>
            <p:cNvPr id="60" name="矩形 59">
              <a:extLst>
                <a:ext uri="{FF2B5EF4-FFF2-40B4-BE49-F238E27FC236}">
                  <a16:creationId xmlns:a16="http://schemas.microsoft.com/office/drawing/2014/main" id="{BF869B79-52C3-6AFF-92BB-9D8639B78B9F}"/>
                </a:ext>
              </a:extLst>
            </p:cNvPr>
            <p:cNvSpPr/>
            <p:nvPr/>
          </p:nvSpPr>
          <p:spPr>
            <a:xfrm>
              <a:off x="2138228" y="2117345"/>
              <a:ext cx="4624783" cy="433570"/>
            </a:xfrm>
            <a:prstGeom prst="rect">
              <a:avLst/>
            </a:prstGeom>
            <a:noFill/>
          </p:spPr>
          <p:txBody>
            <a:bodyPr wrap="square" lIns="90000" tIns="90000" rIns="90000" bIns="90000" anchor="t" anchorCtr="0">
              <a:noAutofit/>
            </a:bodyPr>
            <a:lstStyle/>
            <a:p>
              <a:pPr lvl="0">
                <a:defRPr/>
              </a:pPr>
              <a:r>
                <a:rPr lang="en-US" altLang="zh-CN" b="1" dirty="0">
                  <a:solidFill>
                    <a:schemeClr val="bg1"/>
                  </a:solidFill>
                  <a:cs typeface="+mn-ea"/>
                  <a:sym typeface="+mn-lt"/>
                </a:rPr>
                <a:t>Existing and Expected Results</a:t>
              </a:r>
            </a:p>
          </p:txBody>
        </p:sp>
        <p:sp>
          <p:nvSpPr>
            <p:cNvPr id="61" name="任意多边形: 形状 162">
              <a:extLst>
                <a:ext uri="{FF2B5EF4-FFF2-40B4-BE49-F238E27FC236}">
                  <a16:creationId xmlns:a16="http://schemas.microsoft.com/office/drawing/2014/main" id="{8C1A7E9D-298F-837C-B359-5AC5BA7B9A69}"/>
                </a:ext>
              </a:extLst>
            </p:cNvPr>
            <p:cNvSpPr>
              <a:spLocks noChangeAspect="1"/>
            </p:cNvSpPr>
            <p:nvPr/>
          </p:nvSpPr>
          <p:spPr bwMode="auto">
            <a:xfrm>
              <a:off x="1846210" y="2262496"/>
              <a:ext cx="273406" cy="232954"/>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sp>
          <p:nvSpPr>
            <p:cNvPr id="62" name="矩形 61">
              <a:extLst>
                <a:ext uri="{FF2B5EF4-FFF2-40B4-BE49-F238E27FC236}">
                  <a16:creationId xmlns:a16="http://schemas.microsoft.com/office/drawing/2014/main" id="{8FD7CBBA-D348-8A65-DA67-3123E1D7B73B}"/>
                </a:ext>
              </a:extLst>
            </p:cNvPr>
            <p:cNvSpPr/>
            <p:nvPr/>
          </p:nvSpPr>
          <p:spPr>
            <a:xfrm>
              <a:off x="1086634" y="2098258"/>
              <a:ext cx="790364" cy="235982"/>
            </a:xfrm>
            <a:prstGeom prst="rect">
              <a:avLst/>
            </a:prstGeom>
            <a:noFill/>
          </p:spPr>
          <p:txBody>
            <a:bodyPr wrap="square" lIns="90000" tIns="90000" rIns="90000" bIns="90000" anchor="t" anchorCtr="0">
              <a:noAutofit/>
            </a:bodyPr>
            <a:lstStyle/>
            <a:p>
              <a:pPr lvl="0">
                <a:defRPr/>
              </a:pPr>
              <a:r>
                <a:rPr lang="en-US" altLang="zh-CN" b="1" dirty="0">
                  <a:solidFill>
                    <a:schemeClr val="bg2"/>
                  </a:solidFill>
                  <a:cs typeface="+mn-ea"/>
                  <a:sym typeface="+mn-lt"/>
                </a:rPr>
                <a:t>05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D5FCF-267A-1F66-2BFD-CE1BB0514C76}"/>
              </a:ext>
            </a:extLst>
          </p:cNvPr>
          <p:cNvSpPr>
            <a:spLocks noGrp="1"/>
          </p:cNvSpPr>
          <p:nvPr>
            <p:ph type="title"/>
          </p:nvPr>
        </p:nvSpPr>
        <p:spPr/>
        <p:txBody>
          <a:bodyPr/>
          <a:lstStyle/>
          <a:p>
            <a:r>
              <a:rPr lang="en-US" altLang="zh-CN" b="1" dirty="0">
                <a:solidFill>
                  <a:schemeClr val="bg1"/>
                </a:solidFill>
                <a:cs typeface="+mn-ea"/>
                <a:sym typeface="+mn-lt"/>
              </a:rPr>
              <a:t>Methods and Data Sources</a:t>
            </a:r>
            <a:endParaRPr lang="zh-CN" altLang="en-US" dirty="0"/>
          </a:p>
        </p:txBody>
      </p:sp>
      <p:sp>
        <p:nvSpPr>
          <p:cNvPr id="3" name="矩形 2">
            <a:extLst>
              <a:ext uri="{FF2B5EF4-FFF2-40B4-BE49-F238E27FC236}">
                <a16:creationId xmlns:a16="http://schemas.microsoft.com/office/drawing/2014/main" id="{7DE784A3-DD27-831B-5DD0-FF4CCAB8CFB3}"/>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Dataset</a:t>
            </a:r>
          </a:p>
        </p:txBody>
      </p:sp>
      <p:cxnSp>
        <p:nvCxnSpPr>
          <p:cNvPr id="4" name="直接连接符 3">
            <a:extLst>
              <a:ext uri="{FF2B5EF4-FFF2-40B4-BE49-F238E27FC236}">
                <a16:creationId xmlns:a16="http://schemas.microsoft.com/office/drawing/2014/main" id="{6D8D5CE0-2610-73CF-221B-6C31148A0546}"/>
              </a:ext>
            </a:extLst>
          </p:cNvPr>
          <p:cNvCxnSpPr>
            <a:cxnSpLocks/>
          </p:cNvCxnSpPr>
          <p:nvPr>
            <p:custDataLst>
              <p:tags r:id="rId2"/>
            </p:custDataLst>
          </p:nvPr>
        </p:nvCxnSpPr>
        <p:spPr>
          <a:xfrm>
            <a:off x="6112708" y="2120900"/>
            <a:ext cx="0" cy="354330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27CC3BF-DB13-B67D-11DB-7C7CBFC6FAAD}"/>
              </a:ext>
            </a:extLst>
          </p:cNvPr>
          <p:cNvSpPr/>
          <p:nvPr>
            <p:custDataLst>
              <p:tags r:id="rId3"/>
            </p:custDataLst>
          </p:nvPr>
        </p:nvSpPr>
        <p:spPr>
          <a:xfrm>
            <a:off x="1462218" y="1769089"/>
            <a:ext cx="3335337"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spcBef>
                <a:spcPct val="0"/>
              </a:spcBef>
              <a:spcAft>
                <a:spcPts val="600"/>
              </a:spcAft>
            </a:pPr>
            <a:r>
              <a:rPr lang="en-US" altLang="zh-CN" sz="1600" i="1" dirty="0" err="1">
                <a:solidFill>
                  <a:schemeClr val="dk1"/>
                </a:solidFill>
                <a:cs typeface="+mn-ea"/>
                <a:sym typeface="+mn-lt"/>
              </a:rPr>
              <a:t>BHSig</a:t>
            </a:r>
            <a:r>
              <a:rPr lang="en-US" altLang="zh-CN" sz="1600" i="1" dirty="0">
                <a:solidFill>
                  <a:schemeClr val="dk1"/>
                </a:solidFill>
                <a:cs typeface="+mn-ea"/>
                <a:sym typeface="+mn-lt"/>
              </a:rPr>
              <a:t>-B (100) &amp; </a:t>
            </a:r>
            <a:r>
              <a:rPr lang="en-US" altLang="zh-CN" sz="1600" i="1" dirty="0" err="1">
                <a:solidFill>
                  <a:schemeClr val="dk1"/>
                </a:solidFill>
                <a:cs typeface="+mn-ea"/>
                <a:sym typeface="+mn-lt"/>
              </a:rPr>
              <a:t>BHSig</a:t>
            </a:r>
            <a:r>
              <a:rPr lang="en-US" altLang="zh-CN" sz="1600" i="1" dirty="0">
                <a:solidFill>
                  <a:schemeClr val="dk1"/>
                </a:solidFill>
                <a:cs typeface="+mn-ea"/>
                <a:sym typeface="+mn-lt"/>
              </a:rPr>
              <a:t>-H (160)</a:t>
            </a:r>
          </a:p>
        </p:txBody>
      </p:sp>
      <p:sp>
        <p:nvSpPr>
          <p:cNvPr id="9" name="矩形 8">
            <a:extLst>
              <a:ext uri="{FF2B5EF4-FFF2-40B4-BE49-F238E27FC236}">
                <a16:creationId xmlns:a16="http://schemas.microsoft.com/office/drawing/2014/main" id="{81B98935-BFAE-7F1A-D388-ACBD7376B9A5}"/>
              </a:ext>
            </a:extLst>
          </p:cNvPr>
          <p:cNvSpPr/>
          <p:nvPr>
            <p:custDataLst>
              <p:tags r:id="rId4"/>
            </p:custDataLst>
          </p:nvPr>
        </p:nvSpPr>
        <p:spPr>
          <a:xfrm>
            <a:off x="7427862" y="1769089"/>
            <a:ext cx="3335337"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spcBef>
                <a:spcPct val="0"/>
              </a:spcBef>
              <a:spcAft>
                <a:spcPts val="600"/>
              </a:spcAft>
            </a:pPr>
            <a:r>
              <a:rPr lang="en-US" altLang="zh-CN" sz="1600" i="1" dirty="0">
                <a:solidFill>
                  <a:schemeClr val="dk1"/>
                </a:solidFill>
                <a:cs typeface="+mn-ea"/>
                <a:sym typeface="+mn-lt"/>
              </a:rPr>
              <a:t>CEDAR</a:t>
            </a:r>
          </a:p>
        </p:txBody>
      </p:sp>
      <p:pic>
        <p:nvPicPr>
          <p:cNvPr id="11" name="图片 10">
            <a:extLst>
              <a:ext uri="{FF2B5EF4-FFF2-40B4-BE49-F238E27FC236}">
                <a16:creationId xmlns:a16="http://schemas.microsoft.com/office/drawing/2014/main" id="{FFF025C7-7C9B-A280-E5D3-8FAF1A480B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958" y="2430282"/>
            <a:ext cx="2260092" cy="632301"/>
          </a:xfrm>
          <a:prstGeom prst="rect">
            <a:avLst/>
          </a:prstGeom>
          <a:ln>
            <a:solidFill>
              <a:schemeClr val="tx1"/>
            </a:solidFill>
          </a:ln>
        </p:spPr>
      </p:pic>
      <p:pic>
        <p:nvPicPr>
          <p:cNvPr id="13" name="图片 12">
            <a:extLst>
              <a:ext uri="{FF2B5EF4-FFF2-40B4-BE49-F238E27FC236}">
                <a16:creationId xmlns:a16="http://schemas.microsoft.com/office/drawing/2014/main" id="{8C019827-52B1-9F80-D3A4-8A71B64763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6309" y="2430121"/>
            <a:ext cx="2177088" cy="632462"/>
          </a:xfrm>
          <a:prstGeom prst="rect">
            <a:avLst/>
          </a:prstGeom>
          <a:ln>
            <a:solidFill>
              <a:schemeClr val="tx1"/>
            </a:solidFill>
          </a:ln>
        </p:spPr>
      </p:pic>
      <p:pic>
        <p:nvPicPr>
          <p:cNvPr id="15" name="图片 14">
            <a:extLst>
              <a:ext uri="{FF2B5EF4-FFF2-40B4-BE49-F238E27FC236}">
                <a16:creationId xmlns:a16="http://schemas.microsoft.com/office/drawing/2014/main" id="{0B2B3D18-EA7E-3943-B5B3-9F06E269CCA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6958" y="3308246"/>
            <a:ext cx="2260091" cy="632913"/>
          </a:xfrm>
          <a:prstGeom prst="rect">
            <a:avLst/>
          </a:prstGeom>
          <a:ln>
            <a:solidFill>
              <a:schemeClr val="tx1"/>
            </a:solidFill>
          </a:ln>
        </p:spPr>
      </p:pic>
      <p:pic>
        <p:nvPicPr>
          <p:cNvPr id="17" name="图片 16">
            <a:extLst>
              <a:ext uri="{FF2B5EF4-FFF2-40B4-BE49-F238E27FC236}">
                <a16:creationId xmlns:a16="http://schemas.microsoft.com/office/drawing/2014/main" id="{98E66EDD-D05D-DAFF-A301-FF2D87B5A0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36309" y="3308246"/>
            <a:ext cx="2177088" cy="638705"/>
          </a:xfrm>
          <a:prstGeom prst="rect">
            <a:avLst/>
          </a:prstGeom>
          <a:ln>
            <a:solidFill>
              <a:schemeClr val="tx1"/>
            </a:solidFill>
          </a:ln>
        </p:spPr>
      </p:pic>
      <p:pic>
        <p:nvPicPr>
          <p:cNvPr id="19" name="图片 18">
            <a:extLst>
              <a:ext uri="{FF2B5EF4-FFF2-40B4-BE49-F238E27FC236}">
                <a16:creationId xmlns:a16="http://schemas.microsoft.com/office/drawing/2014/main" id="{40F30600-1AC1-2F45-2AB0-C0B6714EEB4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6952" y="4186598"/>
            <a:ext cx="2260087" cy="632688"/>
          </a:xfrm>
          <a:prstGeom prst="rect">
            <a:avLst/>
          </a:prstGeom>
          <a:ln>
            <a:solidFill>
              <a:schemeClr val="tx1"/>
            </a:solidFill>
          </a:ln>
        </p:spPr>
      </p:pic>
      <p:pic>
        <p:nvPicPr>
          <p:cNvPr id="21" name="图片 20">
            <a:extLst>
              <a:ext uri="{FF2B5EF4-FFF2-40B4-BE49-F238E27FC236}">
                <a16:creationId xmlns:a16="http://schemas.microsoft.com/office/drawing/2014/main" id="{E6A714AF-B0C5-5A15-E2C6-B881B11E7E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36309" y="4186823"/>
            <a:ext cx="2177090" cy="632463"/>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9A5FDFB5-F0CB-D8D5-8C02-FB029D126A79}"/>
                  </a:ext>
                </a:extLst>
              </p:cNvPr>
              <p:cNvSpPr/>
              <p:nvPr>
                <p:custDataLst>
                  <p:tags r:id="rId5"/>
                </p:custDataLst>
              </p:nvPr>
            </p:nvSpPr>
            <p:spPr>
              <a:xfrm>
                <a:off x="1601918" y="5046287"/>
                <a:ext cx="3335337"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spcBef>
                    <a:spcPct val="0"/>
                  </a:spcBef>
                  <a:spcAft>
                    <a:spcPts val="600"/>
                  </a:spcAft>
                </a:pPr>
                <a14:m>
                  <m:oMath xmlns:m="http://schemas.openxmlformats.org/officeDocument/2006/math">
                    <m:r>
                      <a:rPr lang="en-US" altLang="zh-CN" sz="1600" b="0" i="1" smtClean="0">
                        <a:solidFill>
                          <a:schemeClr val="dk1"/>
                        </a:solidFill>
                        <a:latin typeface="Cambria Math" panose="02040503050406030204" pitchFamily="18" charset="0"/>
                        <a:cs typeface="+mn-ea"/>
                        <a:sym typeface="+mn-lt"/>
                      </a:rPr>
                      <m:t>⋯</m:t>
                    </m:r>
                  </m:oMath>
                </a14:m>
                <a:r>
                  <a:rPr lang="en-US" altLang="zh-CN" sz="1600" b="0" i="1" dirty="0">
                    <a:solidFill>
                      <a:schemeClr val="dk1"/>
                    </a:solidFill>
                    <a:cs typeface="+mn-ea"/>
                    <a:sym typeface="+mn-lt"/>
                  </a:rPr>
                  <a:t> </a:t>
                </a:r>
              </a:p>
              <a:p>
                <a:pPr lvl="0" algn="ctr" defTabSz="1066800">
                  <a:spcBef>
                    <a:spcPct val="0"/>
                  </a:spcBef>
                  <a:spcAft>
                    <a:spcPts val="600"/>
                  </a:spcAft>
                </a:pPr>
                <a:r>
                  <a:rPr lang="en-US" altLang="zh-CN" sz="1600" b="0" dirty="0">
                    <a:solidFill>
                      <a:schemeClr val="dk1"/>
                    </a:solidFill>
                    <a:cs typeface="+mn-ea"/>
                    <a:sym typeface="+mn-lt"/>
                  </a:rPr>
                  <a:t>(24 genuine &amp; 30 forged)</a:t>
                </a:r>
                <a:endParaRPr lang="en-US" altLang="zh-CN" sz="1600" b="0" i="1" dirty="0">
                  <a:solidFill>
                    <a:schemeClr val="dk1"/>
                  </a:solidFill>
                  <a:cs typeface="+mn-ea"/>
                  <a:sym typeface="+mn-lt"/>
                </a:endParaRPr>
              </a:p>
            </p:txBody>
          </p:sp>
        </mc:Choice>
        <mc:Fallback xmlns="">
          <p:sp>
            <p:nvSpPr>
              <p:cNvPr id="22" name="矩形 21">
                <a:extLst>
                  <a:ext uri="{FF2B5EF4-FFF2-40B4-BE49-F238E27FC236}">
                    <a16:creationId xmlns:a16="http://schemas.microsoft.com/office/drawing/2014/main" id="{9A5FDFB5-F0CB-D8D5-8C02-FB029D126A79}"/>
                  </a:ext>
                </a:extLst>
              </p:cNvPr>
              <p:cNvSpPr>
                <a:spLocks noRot="1" noChangeAspect="1" noMove="1" noResize="1" noEditPoints="1" noAdjustHandles="1" noChangeArrowheads="1" noChangeShapeType="1" noTextEdit="1"/>
              </p:cNvSpPr>
              <p:nvPr>
                <p:custDataLst>
                  <p:tags r:id="rId14"/>
                </p:custDataLst>
              </p:nvPr>
            </p:nvSpPr>
            <p:spPr>
              <a:xfrm>
                <a:off x="1601918" y="5046287"/>
                <a:ext cx="3335337" cy="433805"/>
              </a:xfrm>
              <a:prstGeom prst="rect">
                <a:avLst/>
              </a:prstGeom>
              <a:blipFill>
                <a:blip r:embed="rId15"/>
                <a:stretch>
                  <a:fillRect b="-45070"/>
                </a:stretch>
              </a:blipFill>
              <a:ln>
                <a:noFill/>
              </a:ln>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160A7E91-04C3-7EBD-147B-E06F6F67471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88850" y="2405190"/>
            <a:ext cx="2032000" cy="1053630"/>
          </a:xfrm>
          <a:prstGeom prst="rect">
            <a:avLst/>
          </a:prstGeom>
          <a:ln>
            <a:solidFill>
              <a:schemeClr val="tx1"/>
            </a:solidFill>
          </a:ln>
        </p:spPr>
      </p:pic>
      <p:pic>
        <p:nvPicPr>
          <p:cNvPr id="27" name="图片 26">
            <a:extLst>
              <a:ext uri="{FF2B5EF4-FFF2-40B4-BE49-F238E27FC236}">
                <a16:creationId xmlns:a16="http://schemas.microsoft.com/office/drawing/2014/main" id="{561B680F-67FF-41E6-A7AA-23DCD4553B7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02243" y="2405190"/>
            <a:ext cx="2031999" cy="1053629"/>
          </a:xfrm>
          <a:prstGeom prst="rect">
            <a:avLst/>
          </a:prstGeom>
          <a:ln>
            <a:solidFill>
              <a:schemeClr val="tx1"/>
            </a:solidFill>
          </a:ln>
        </p:spPr>
      </p:pic>
      <p:pic>
        <p:nvPicPr>
          <p:cNvPr id="29" name="图片 28">
            <a:extLst>
              <a:ext uri="{FF2B5EF4-FFF2-40B4-BE49-F238E27FC236}">
                <a16:creationId xmlns:a16="http://schemas.microsoft.com/office/drawing/2014/main" id="{CB73B58E-D50C-0F30-DE72-025ED8F9358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88965" y="3765656"/>
            <a:ext cx="2031885" cy="1053630"/>
          </a:xfrm>
          <a:prstGeom prst="rect">
            <a:avLst/>
          </a:prstGeom>
          <a:ln>
            <a:solidFill>
              <a:schemeClr val="tx1"/>
            </a:solidFill>
          </a:ln>
        </p:spPr>
      </p:pic>
      <p:pic>
        <p:nvPicPr>
          <p:cNvPr id="31" name="图片 30">
            <a:extLst>
              <a:ext uri="{FF2B5EF4-FFF2-40B4-BE49-F238E27FC236}">
                <a16:creationId xmlns:a16="http://schemas.microsoft.com/office/drawing/2014/main" id="{29D183F8-0230-FAF4-39A2-BE58299A836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02357" y="3765656"/>
            <a:ext cx="2031885" cy="1053630"/>
          </a:xfrm>
          <a:prstGeom prst="rect">
            <a:avLst/>
          </a:prstGeom>
          <a:ln>
            <a:solidFill>
              <a:schemeClr val="tx1"/>
            </a:solidFill>
          </a:ln>
        </p:spPr>
      </p:pic>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C0A25F42-F612-5357-1C03-C557A01633A3}"/>
                  </a:ext>
                </a:extLst>
              </p:cNvPr>
              <p:cNvSpPr/>
              <p:nvPr>
                <p:custDataLst>
                  <p:tags r:id="rId6"/>
                </p:custDataLst>
              </p:nvPr>
            </p:nvSpPr>
            <p:spPr>
              <a:xfrm>
                <a:off x="7389255" y="5126122"/>
                <a:ext cx="3335337"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spcBef>
                    <a:spcPct val="0"/>
                  </a:spcBef>
                  <a:spcAft>
                    <a:spcPts val="600"/>
                  </a:spcAft>
                </a:pPr>
                <a14:m>
                  <m:oMath xmlns:m="http://schemas.openxmlformats.org/officeDocument/2006/math">
                    <m:r>
                      <a:rPr lang="en-US" altLang="zh-CN" sz="1600" b="0" i="1" smtClean="0">
                        <a:solidFill>
                          <a:schemeClr val="dk1"/>
                        </a:solidFill>
                        <a:latin typeface="Cambria Math" panose="02040503050406030204" pitchFamily="18" charset="0"/>
                        <a:cs typeface="+mn-ea"/>
                        <a:sym typeface="+mn-lt"/>
                      </a:rPr>
                      <m:t>⋯</m:t>
                    </m:r>
                  </m:oMath>
                </a14:m>
                <a:r>
                  <a:rPr lang="en-US" altLang="zh-CN" sz="1600" b="0" i="1" dirty="0">
                    <a:solidFill>
                      <a:schemeClr val="dk1"/>
                    </a:solidFill>
                    <a:cs typeface="+mn-ea"/>
                    <a:sym typeface="+mn-lt"/>
                  </a:rPr>
                  <a:t> </a:t>
                </a:r>
              </a:p>
              <a:p>
                <a:pPr lvl="0" algn="ctr" defTabSz="1066800">
                  <a:spcBef>
                    <a:spcPct val="0"/>
                  </a:spcBef>
                  <a:spcAft>
                    <a:spcPts val="600"/>
                  </a:spcAft>
                </a:pPr>
                <a:r>
                  <a:rPr lang="en-US" altLang="zh-CN" sz="1600" b="0" dirty="0">
                    <a:solidFill>
                      <a:schemeClr val="dk1"/>
                    </a:solidFill>
                    <a:cs typeface="+mn-ea"/>
                    <a:sym typeface="+mn-lt"/>
                  </a:rPr>
                  <a:t>(24 genuine &amp; 24 forged)</a:t>
                </a:r>
                <a:endParaRPr lang="en-US" altLang="zh-CN" sz="1600" b="0" i="1" dirty="0">
                  <a:solidFill>
                    <a:schemeClr val="dk1"/>
                  </a:solidFill>
                  <a:cs typeface="+mn-ea"/>
                  <a:sym typeface="+mn-lt"/>
                </a:endParaRPr>
              </a:p>
            </p:txBody>
          </p:sp>
        </mc:Choice>
        <mc:Fallback xmlns="">
          <p:sp>
            <p:nvSpPr>
              <p:cNvPr id="32" name="矩形 31">
                <a:extLst>
                  <a:ext uri="{FF2B5EF4-FFF2-40B4-BE49-F238E27FC236}">
                    <a16:creationId xmlns:a16="http://schemas.microsoft.com/office/drawing/2014/main" id="{C0A25F42-F612-5357-1C03-C557A01633A3}"/>
                  </a:ext>
                </a:extLst>
              </p:cNvPr>
              <p:cNvSpPr>
                <a:spLocks noRot="1" noChangeAspect="1" noMove="1" noResize="1" noEditPoints="1" noAdjustHandles="1" noChangeArrowheads="1" noChangeShapeType="1" noTextEdit="1"/>
              </p:cNvSpPr>
              <p:nvPr>
                <p:custDataLst>
                  <p:tags r:id="rId20"/>
                </p:custDataLst>
              </p:nvPr>
            </p:nvSpPr>
            <p:spPr>
              <a:xfrm>
                <a:off x="7389255" y="5126122"/>
                <a:ext cx="3335337" cy="433805"/>
              </a:xfrm>
              <a:prstGeom prst="rect">
                <a:avLst/>
              </a:prstGeom>
              <a:blipFill>
                <a:blip r:embed="rId21"/>
                <a:stretch>
                  <a:fillRect b="-4507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2180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D:\01啊菜\02珠澳学姐\珠澳学姐澳门四校图片\澳科大照片\DSC09134.jpgDSC09134"/>
          <p:cNvPicPr>
            <a:picLocks noChangeAspect="1"/>
          </p:cNvPicPr>
          <p:nvPr userDrawn="1">
            <p:custDataLst>
              <p:tags r:id="rId1"/>
            </p:custDataLst>
          </p:nvPr>
        </p:nvPicPr>
        <p:blipFill rotWithShape="1">
          <a:blip r:embed="rId6">
            <a:alphaModFix amt="69000"/>
            <a:duotone>
              <a:schemeClr val="accent1">
                <a:shade val="45000"/>
                <a:satMod val="135000"/>
              </a:schemeClr>
              <a:prstClr val="white"/>
            </a:duotone>
          </a:blip>
          <a:srcRect/>
          <a:stretch>
            <a:fillRect/>
          </a:stretch>
        </p:blipFill>
        <p:spPr>
          <a:xfrm>
            <a:off x="635" y="-287020"/>
            <a:ext cx="12191365" cy="3162935"/>
          </a:xfrm>
          <a:prstGeom prst="rect">
            <a:avLst/>
          </a:prstGeom>
        </p:spPr>
      </p:pic>
      <p:sp>
        <p:nvSpPr>
          <p:cNvPr id="2" name="矩形 1"/>
          <p:cNvSpPr/>
          <p:nvPr userDrawn="1">
            <p:custDataLst>
              <p:tags r:id="rId2"/>
            </p:custDataLst>
          </p:nvPr>
        </p:nvSpPr>
        <p:spPr>
          <a:xfrm>
            <a:off x="0" y="2853161"/>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4">
            <a:extLst>
              <a:ext uri="{FF2B5EF4-FFF2-40B4-BE49-F238E27FC236}">
                <a16:creationId xmlns:a16="http://schemas.microsoft.com/office/drawing/2014/main" id="{153CEA16-0183-CB73-4E89-3CE5B892C35C}"/>
              </a:ext>
            </a:extLst>
          </p:cNvPr>
          <p:cNvSpPr txBox="1">
            <a:spLocks/>
          </p:cNvSpPr>
          <p:nvPr/>
        </p:nvSpPr>
        <p:spPr>
          <a:xfrm>
            <a:off x="3234141" y="3660859"/>
            <a:ext cx="8456798" cy="50750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US" altLang="zh-CN" sz="3200" dirty="0">
                <a:solidFill>
                  <a:schemeClr val="bg1"/>
                </a:solidFill>
                <a:cs typeface="+mn-ea"/>
                <a:sym typeface="+mn-lt"/>
              </a:rPr>
              <a:t>Existing and Expected Results</a:t>
            </a:r>
          </a:p>
        </p:txBody>
      </p:sp>
      <p:sp>
        <p:nvSpPr>
          <p:cNvPr id="10" name="文本框 9">
            <a:extLst>
              <a:ext uri="{FF2B5EF4-FFF2-40B4-BE49-F238E27FC236}">
                <a16:creationId xmlns:a16="http://schemas.microsoft.com/office/drawing/2014/main" id="{A198C49A-4E14-1507-8A69-FF388C01AD45}"/>
              </a:ext>
            </a:extLst>
          </p:cNvPr>
          <p:cNvSpPr txBox="1"/>
          <p:nvPr>
            <p:custDataLst>
              <p:tags r:id="rId3"/>
            </p:custDataLst>
          </p:nvPr>
        </p:nvSpPr>
        <p:spPr>
          <a:xfrm>
            <a:off x="990884" y="3507599"/>
            <a:ext cx="901523" cy="814030"/>
          </a:xfrm>
          <a:prstGeom prst="rect">
            <a:avLst/>
          </a:prstGeom>
          <a:noFill/>
          <a:ln w="117475">
            <a:noFill/>
          </a:ln>
        </p:spPr>
        <p:txBody>
          <a:bodyPr wrap="none" rtlCol="0">
            <a:prstTxWarp prst="textPlain">
              <a:avLst/>
            </a:prstTxWarp>
            <a:spAutoFit/>
          </a:bodyPr>
          <a:lstStyle/>
          <a:p>
            <a:r>
              <a:rPr lang="en-US" altLang="zh-CN" b="1" spc="-150" dirty="0">
                <a:solidFill>
                  <a:schemeClr val="accent1"/>
                </a:solidFill>
                <a:cs typeface="+mn-ea"/>
                <a:sym typeface="+mn-lt"/>
              </a:rPr>
              <a:t>05</a:t>
            </a:r>
          </a:p>
        </p:txBody>
      </p:sp>
      <p:sp>
        <p:nvSpPr>
          <p:cNvPr id="11" name="任意多边形: 形状 162">
            <a:extLst>
              <a:ext uri="{FF2B5EF4-FFF2-40B4-BE49-F238E27FC236}">
                <a16:creationId xmlns:a16="http://schemas.microsoft.com/office/drawing/2014/main" id="{85E9105A-B256-1487-CC1F-8DA98D1C9904}"/>
              </a:ext>
            </a:extLst>
          </p:cNvPr>
          <p:cNvSpPr>
            <a:spLocks noChangeAspect="1"/>
          </p:cNvSpPr>
          <p:nvPr/>
        </p:nvSpPr>
        <p:spPr bwMode="auto">
          <a:xfrm>
            <a:off x="2154548" y="3548879"/>
            <a:ext cx="901728" cy="768312"/>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cxnSp>
        <p:nvCxnSpPr>
          <p:cNvPr id="12" name="直接连接符 11">
            <a:extLst>
              <a:ext uri="{FF2B5EF4-FFF2-40B4-BE49-F238E27FC236}">
                <a16:creationId xmlns:a16="http://schemas.microsoft.com/office/drawing/2014/main" id="{276E0CDC-0D14-E1DB-C6CB-CE4DC5386496}"/>
              </a:ext>
            </a:extLst>
          </p:cNvPr>
          <p:cNvCxnSpPr>
            <a:cxnSpLocks/>
          </p:cNvCxnSpPr>
          <p:nvPr>
            <p:custDataLst>
              <p:tags r:id="rId4"/>
            </p:custDataLst>
          </p:nvPr>
        </p:nvCxnSpPr>
        <p:spPr>
          <a:xfrm flipH="1">
            <a:off x="990884" y="4457262"/>
            <a:ext cx="9999963" cy="0"/>
          </a:xfrm>
          <a:prstGeom prst="line">
            <a:avLst/>
          </a:prstGeom>
          <a:ln w="1905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E0144-D16E-0DA2-78C7-4C316F2C8082}"/>
              </a:ext>
            </a:extLst>
          </p:cNvPr>
          <p:cNvSpPr>
            <a:spLocks noGrp="1"/>
          </p:cNvSpPr>
          <p:nvPr>
            <p:ph type="title"/>
          </p:nvPr>
        </p:nvSpPr>
        <p:spPr/>
        <p:txBody>
          <a:bodyPr/>
          <a:lstStyle/>
          <a:p>
            <a:pPr>
              <a:defRPr/>
            </a:pPr>
            <a:r>
              <a:rPr lang="en-US" altLang="zh-CN" sz="2800" dirty="0">
                <a:solidFill>
                  <a:schemeClr val="bg1"/>
                </a:solidFill>
                <a:cs typeface="+mn-ea"/>
                <a:sym typeface="+mn-lt"/>
              </a:rPr>
              <a:t>Existing and Expected Results</a:t>
            </a:r>
          </a:p>
        </p:txBody>
      </p:sp>
      <p:graphicFrame>
        <p:nvGraphicFramePr>
          <p:cNvPr id="3" name="表格 2">
            <a:extLst>
              <a:ext uri="{FF2B5EF4-FFF2-40B4-BE49-F238E27FC236}">
                <a16:creationId xmlns:a16="http://schemas.microsoft.com/office/drawing/2014/main" id="{6C050E1F-06F8-2F24-A344-D457D758487A}"/>
              </a:ext>
            </a:extLst>
          </p:cNvPr>
          <p:cNvGraphicFramePr>
            <a:graphicFrameLocks noGrp="1"/>
          </p:cNvGraphicFramePr>
          <p:nvPr>
            <p:extLst>
              <p:ext uri="{D42A27DB-BD31-4B8C-83A1-F6EECF244321}">
                <p14:modId xmlns:p14="http://schemas.microsoft.com/office/powerpoint/2010/main" val="739168534"/>
              </p:ext>
            </p:extLst>
          </p:nvPr>
        </p:nvGraphicFramePr>
        <p:xfrm>
          <a:off x="1646141" y="1786130"/>
          <a:ext cx="8898128" cy="4045374"/>
        </p:xfrm>
        <a:graphic>
          <a:graphicData uri="http://schemas.openxmlformats.org/drawingml/2006/table">
            <a:tbl>
              <a:tblPr firstRow="1" bandRow="1">
                <a:tableStyleId>{5C22544A-7EE6-4342-B048-85BDC9FD1C3A}</a:tableStyleId>
              </a:tblPr>
              <a:tblGrid>
                <a:gridCol w="2802128">
                  <a:extLst>
                    <a:ext uri="{9D8B030D-6E8A-4147-A177-3AD203B41FA5}">
                      <a16:colId xmlns:a16="http://schemas.microsoft.com/office/drawing/2014/main" val="2777738342"/>
                    </a:ext>
                  </a:extLst>
                </a:gridCol>
                <a:gridCol w="2032000">
                  <a:extLst>
                    <a:ext uri="{9D8B030D-6E8A-4147-A177-3AD203B41FA5}">
                      <a16:colId xmlns:a16="http://schemas.microsoft.com/office/drawing/2014/main" val="3195598942"/>
                    </a:ext>
                  </a:extLst>
                </a:gridCol>
                <a:gridCol w="2032000">
                  <a:extLst>
                    <a:ext uri="{9D8B030D-6E8A-4147-A177-3AD203B41FA5}">
                      <a16:colId xmlns:a16="http://schemas.microsoft.com/office/drawing/2014/main" val="2839309663"/>
                    </a:ext>
                  </a:extLst>
                </a:gridCol>
                <a:gridCol w="2032000">
                  <a:extLst>
                    <a:ext uri="{9D8B030D-6E8A-4147-A177-3AD203B41FA5}">
                      <a16:colId xmlns:a16="http://schemas.microsoft.com/office/drawing/2014/main" val="3929748571"/>
                    </a:ext>
                  </a:extLst>
                </a:gridCol>
              </a:tblGrid>
              <a:tr h="370840">
                <a:tc>
                  <a:txBody>
                    <a:bodyPr/>
                    <a:lstStyle/>
                    <a:p>
                      <a:r>
                        <a:rPr lang="en-US" altLang="zh-CN" sz="1600" dirty="0">
                          <a:solidFill>
                            <a:schemeClr val="bg2"/>
                          </a:solidFill>
                        </a:rPr>
                        <a:t>Model</a:t>
                      </a:r>
                      <a:endParaRPr lang="zh-CN" altLang="en-US" sz="1600" dirty="0">
                        <a:solidFill>
                          <a:schemeClr val="bg2"/>
                        </a:solidFill>
                      </a:endParaRPr>
                    </a:p>
                  </a:txBody>
                  <a:tcPr/>
                </a:tc>
                <a:tc>
                  <a:txBody>
                    <a:bodyPr/>
                    <a:lstStyle/>
                    <a:p>
                      <a:r>
                        <a:rPr lang="en-US" altLang="zh-CN" sz="1600" dirty="0">
                          <a:solidFill>
                            <a:schemeClr val="bg2"/>
                          </a:solidFill>
                        </a:rPr>
                        <a:t>FRR</a:t>
                      </a:r>
                      <a:endParaRPr lang="zh-CN" altLang="en-US" sz="1600" dirty="0">
                        <a:solidFill>
                          <a:schemeClr val="bg2"/>
                        </a:solidFill>
                      </a:endParaRPr>
                    </a:p>
                  </a:txBody>
                  <a:tcPr/>
                </a:tc>
                <a:tc>
                  <a:txBody>
                    <a:bodyPr/>
                    <a:lstStyle/>
                    <a:p>
                      <a:r>
                        <a:rPr lang="en-US" altLang="zh-CN" sz="1600" dirty="0">
                          <a:solidFill>
                            <a:schemeClr val="bg2"/>
                          </a:solidFill>
                        </a:rPr>
                        <a:t>FAR</a:t>
                      </a:r>
                      <a:endParaRPr lang="zh-CN" altLang="en-US" sz="1600" dirty="0">
                        <a:solidFill>
                          <a:schemeClr val="bg2"/>
                        </a:solidFill>
                      </a:endParaRPr>
                    </a:p>
                  </a:txBody>
                  <a:tcPr/>
                </a:tc>
                <a:tc>
                  <a:txBody>
                    <a:bodyPr/>
                    <a:lstStyle/>
                    <a:p>
                      <a:r>
                        <a:rPr lang="en-US" altLang="zh-CN" sz="1600" dirty="0">
                          <a:solidFill>
                            <a:schemeClr val="bg2"/>
                          </a:solidFill>
                        </a:rPr>
                        <a:t>EER</a:t>
                      </a:r>
                      <a:endParaRPr lang="zh-CN" altLang="en-US" sz="1600" dirty="0">
                        <a:solidFill>
                          <a:schemeClr val="bg2"/>
                        </a:solidFill>
                      </a:endParaRPr>
                    </a:p>
                  </a:txBody>
                  <a:tcPr/>
                </a:tc>
                <a:extLst>
                  <a:ext uri="{0D108BD9-81ED-4DB2-BD59-A6C34878D82A}">
                    <a16:rowId xmlns:a16="http://schemas.microsoft.com/office/drawing/2014/main" val="1696102741"/>
                  </a:ext>
                </a:extLst>
              </a:tr>
              <a:tr h="370840">
                <a:tc gridSpan="4">
                  <a:txBody>
                    <a:bodyPr/>
                    <a:lstStyle/>
                    <a:p>
                      <a:r>
                        <a:rPr lang="en-US" altLang="zh-CN" sz="1600" dirty="0" err="1"/>
                        <a:t>BHSig</a:t>
                      </a:r>
                      <a:r>
                        <a:rPr lang="en-US" altLang="zh-CN" sz="1600" dirty="0"/>
                        <a:t>-B dataset (50/50)</a:t>
                      </a:r>
                      <a:endParaRPr lang="zh-CN" altLang="en-US" sz="16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744951443"/>
                  </a:ext>
                </a:extLst>
              </a:tr>
              <a:tr h="336974">
                <a:tc>
                  <a:txBody>
                    <a:bodyPr/>
                    <a:lstStyle/>
                    <a:p>
                      <a:r>
                        <a:rPr lang="en-US" altLang="zh-CN" sz="1600" dirty="0" err="1"/>
                        <a:t>SigNet</a:t>
                      </a:r>
                      <a:endParaRPr lang="zh-CN" alt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altLang="zh-CN" sz="1600" dirty="0"/>
                        <a:t>13.89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altLang="zh-CN" sz="1600" dirty="0"/>
                        <a:t>13.89</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US" altLang="zh-CN" sz="1600" dirty="0"/>
                        <a:t>13.89</a:t>
                      </a:r>
                      <a:endParaRPr lang="zh-CN" altLang="en-US" sz="1600"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3317774014"/>
                  </a:ext>
                </a:extLst>
              </a:tr>
              <a:tr h="370840">
                <a:tc>
                  <a:txBody>
                    <a:bodyPr/>
                    <a:lstStyle/>
                    <a:p>
                      <a:r>
                        <a:rPr lang="en-US" altLang="zh-CN" sz="1600" dirty="0" err="1"/>
                        <a:t>CaP</a:t>
                      </a:r>
                      <a:endParaRPr lang="zh-CN" alt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dirty="0"/>
                        <a:t>3.96</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dirty="0"/>
                        <a:t>3.96</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dirty="0"/>
                        <a:t>3.96</a:t>
                      </a:r>
                      <a:endParaRPr lang="zh-CN" altLang="en-US" sz="16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6262357"/>
                  </a:ext>
                </a:extLst>
              </a:tr>
              <a:tr h="370840">
                <a:tc>
                  <a:txBody>
                    <a:bodyPr/>
                    <a:lstStyle/>
                    <a:p>
                      <a:r>
                        <a:rPr lang="en-US" altLang="zh-CN" sz="1600" b="0" dirty="0" err="1"/>
                        <a:t>TransOSV</a:t>
                      </a:r>
                      <a:r>
                        <a:rPr lang="en-US" altLang="zh-CN" sz="1600" b="0" dirty="0"/>
                        <a:t> [Base]</a:t>
                      </a:r>
                      <a:endParaRPr lang="zh-CN" altLang="en-US" sz="1600"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b="0" dirty="0"/>
                        <a:t>11.26</a:t>
                      </a:r>
                      <a:endParaRPr lang="zh-CN" altLang="en-US" sz="1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b="0" dirty="0"/>
                        <a:t>11.26</a:t>
                      </a:r>
                      <a:endParaRPr lang="zh-CN" altLang="en-US" sz="1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600" b="0" dirty="0"/>
                        <a:t>11.26</a:t>
                      </a:r>
                      <a:endParaRPr lang="zh-CN" altLang="en-US" sz="1600" b="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36296081"/>
                  </a:ext>
                </a:extLst>
              </a:tr>
              <a:tr h="370840">
                <a:tc>
                  <a:txBody>
                    <a:bodyPr/>
                    <a:lstStyle/>
                    <a:p>
                      <a:r>
                        <a:rPr lang="en-US" altLang="zh-CN" sz="1600" b="1" dirty="0">
                          <a:solidFill>
                            <a:schemeClr val="dk1"/>
                          </a:solidFill>
                          <a:cs typeface="+mn-ea"/>
                          <a:sym typeface="+mn-lt"/>
                        </a:rPr>
                        <a:t>My </a:t>
                      </a:r>
                      <a:r>
                        <a:rPr lang="en-US" altLang="zh-CN" sz="1600" b="1" dirty="0" err="1">
                          <a:solidFill>
                            <a:schemeClr val="dk1"/>
                          </a:solidFill>
                          <a:cs typeface="+mn-ea"/>
                          <a:sym typeface="+mn-lt"/>
                        </a:rPr>
                        <a:t>TransOSV</a:t>
                      </a:r>
                      <a:r>
                        <a:rPr lang="en-US" altLang="zh-CN" sz="1600" b="1" dirty="0">
                          <a:solidFill>
                            <a:schemeClr val="dk1"/>
                          </a:solidFill>
                          <a:cs typeface="+mn-ea"/>
                          <a:sym typeface="+mn-lt"/>
                        </a:rPr>
                        <a:t> [Reproduce]</a:t>
                      </a:r>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b="1" dirty="0"/>
                        <a:t>14.73</a:t>
                      </a:r>
                      <a:endParaRPr lang="zh-CN" alt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14.73</a:t>
                      </a:r>
                      <a:endParaRPr lang="zh-CN" alt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14.73</a:t>
                      </a:r>
                      <a:endParaRPr lang="zh-CN" altLang="en-US" sz="16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33098"/>
                  </a:ext>
                </a:extLst>
              </a:tr>
              <a:tr h="370840">
                <a:tc gridSpan="4">
                  <a:txBody>
                    <a:bodyPr/>
                    <a:lstStyle/>
                    <a:p>
                      <a:r>
                        <a:rPr lang="en-US" altLang="zh-CN" sz="1600" dirty="0" err="1"/>
                        <a:t>BHSig</a:t>
                      </a:r>
                      <a:r>
                        <a:rPr lang="en-US" altLang="zh-CN" sz="1600" dirty="0"/>
                        <a:t>-H dataset (50/50)</a:t>
                      </a:r>
                      <a:endParaRPr lang="zh-CN" alt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hMerge="1">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hMerge="1">
                  <a:txBody>
                    <a:bodyPr/>
                    <a:lstStyle/>
                    <a:p>
                      <a:endParaRPr lang="zh-CN" altLang="en-US"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020444058"/>
                  </a:ext>
                </a:extLst>
              </a:tr>
              <a:tr h="370840">
                <a:tc>
                  <a:txBody>
                    <a:bodyPr/>
                    <a:lstStyle/>
                    <a:p>
                      <a:r>
                        <a:rPr lang="en-US" altLang="zh-CN" sz="1600" dirty="0" err="1"/>
                        <a:t>SigNet</a:t>
                      </a:r>
                      <a:endParaRPr lang="zh-CN" alt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r>
                        <a:rPr lang="en-US" altLang="zh-CN" sz="1600" dirty="0"/>
                        <a:t>15.36</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r>
                        <a:rPr lang="en-US" altLang="zh-CN" sz="1600" dirty="0"/>
                        <a:t>15.36</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tcPr>
                </a:tc>
                <a:tc>
                  <a:txBody>
                    <a:bodyPr/>
                    <a:lstStyle/>
                    <a:p>
                      <a:r>
                        <a:rPr lang="en-US" altLang="zh-CN" sz="1600" dirty="0"/>
                        <a:t>15.36</a:t>
                      </a:r>
                      <a:endParaRPr lang="zh-CN" altLang="en-US" sz="1600" dirty="0"/>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mpd="sng">
                      <a:noFill/>
                    </a:lnB>
                  </a:tcPr>
                </a:tc>
                <a:extLst>
                  <a:ext uri="{0D108BD9-81ED-4DB2-BD59-A6C34878D82A}">
                    <a16:rowId xmlns:a16="http://schemas.microsoft.com/office/drawing/2014/main" val="4001590867"/>
                  </a:ext>
                </a:extLst>
              </a:tr>
              <a:tr h="370840">
                <a:tc>
                  <a:txBody>
                    <a:bodyPr/>
                    <a:lstStyle/>
                    <a:p>
                      <a:r>
                        <a:rPr lang="en-US" altLang="zh-CN" sz="1600" dirty="0" err="1"/>
                        <a:t>CaP</a:t>
                      </a:r>
                      <a:endParaRPr lang="zh-CN" alt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dirty="0"/>
                        <a:t>5.97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dirty="0"/>
                        <a:t>5.97</a:t>
                      </a:r>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dirty="0"/>
                        <a:t>5.97</a:t>
                      </a:r>
                      <a:endParaRPr lang="zh-CN" altLang="en-US" sz="160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1359879652"/>
                  </a:ext>
                </a:extLst>
              </a:tr>
              <a:tr h="370840">
                <a:tc>
                  <a:txBody>
                    <a:bodyPr/>
                    <a:lstStyle/>
                    <a:p>
                      <a:r>
                        <a:rPr lang="en-US" altLang="zh-CN" sz="1600" b="0" dirty="0" err="1"/>
                        <a:t>TransOSV</a:t>
                      </a:r>
                      <a:r>
                        <a:rPr lang="en-US" altLang="zh-CN" sz="1600" b="0" dirty="0"/>
                        <a:t> [Base]</a:t>
                      </a:r>
                      <a:endParaRPr lang="zh-CN" altLang="en-US" sz="1600"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b="0" dirty="0"/>
                        <a:t>7.89</a:t>
                      </a:r>
                      <a:endParaRPr lang="zh-CN" altLang="en-US" sz="1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b="0" dirty="0"/>
                        <a:t>7.89</a:t>
                      </a:r>
                      <a:endParaRPr lang="zh-CN" altLang="en-US" sz="1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r>
                        <a:rPr lang="en-US" altLang="zh-CN" sz="1600" b="0" dirty="0"/>
                        <a:t>7.89</a:t>
                      </a:r>
                      <a:endParaRPr lang="zh-CN" altLang="en-US" sz="1600" b="0"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929293277"/>
                  </a:ext>
                </a:extLst>
              </a:tr>
              <a:tr h="370840">
                <a:tc>
                  <a:txBody>
                    <a:bodyPr/>
                    <a:lstStyle/>
                    <a:p>
                      <a:r>
                        <a:rPr lang="en-US" altLang="zh-CN" sz="1600" b="1" dirty="0">
                          <a:solidFill>
                            <a:schemeClr val="dk1"/>
                          </a:solidFill>
                          <a:cs typeface="+mn-ea"/>
                          <a:sym typeface="+mn-lt"/>
                        </a:rPr>
                        <a:t>My </a:t>
                      </a:r>
                      <a:r>
                        <a:rPr lang="en-US" altLang="zh-CN" sz="1600" b="1" dirty="0" err="1">
                          <a:solidFill>
                            <a:schemeClr val="dk1"/>
                          </a:solidFill>
                          <a:cs typeface="+mn-ea"/>
                          <a:sym typeface="+mn-lt"/>
                        </a:rPr>
                        <a:t>TransOSV</a:t>
                      </a:r>
                      <a:r>
                        <a:rPr lang="en-US" altLang="zh-CN" sz="1600" b="1" dirty="0">
                          <a:solidFill>
                            <a:schemeClr val="dk1"/>
                          </a:solidFill>
                          <a:cs typeface="+mn-ea"/>
                          <a:sym typeface="+mn-lt"/>
                        </a:rPr>
                        <a:t> [Reproduce]</a:t>
                      </a:r>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altLang="zh-CN" sz="1600" b="1" dirty="0"/>
                        <a:t>10.41</a:t>
                      </a:r>
                      <a:endParaRPr lang="zh-CN" alt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altLang="zh-CN" sz="1600" b="1" dirty="0"/>
                        <a:t>10.41</a:t>
                      </a:r>
                      <a:endParaRPr lang="zh-CN" alt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altLang="zh-CN" sz="1600" b="1" dirty="0"/>
                        <a:t>10.41</a:t>
                      </a:r>
                      <a:endParaRPr lang="zh-CN" altLang="en-US" sz="1600" b="1"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2368303576"/>
                  </a:ext>
                </a:extLst>
              </a:tr>
            </a:tbl>
          </a:graphicData>
        </a:graphic>
      </p:graphicFrame>
      <p:sp>
        <p:nvSpPr>
          <p:cNvPr id="4" name="矩形 3">
            <a:extLst>
              <a:ext uri="{FF2B5EF4-FFF2-40B4-BE49-F238E27FC236}">
                <a16:creationId xmlns:a16="http://schemas.microsoft.com/office/drawing/2014/main" id="{6B1F5CE1-CD71-EAB1-D2A1-49E8687C0640}"/>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Reproducible Model Evaluation</a:t>
            </a:r>
          </a:p>
        </p:txBody>
      </p:sp>
    </p:spTree>
    <p:extLst>
      <p:ext uri="{BB962C8B-B14F-4D97-AF65-F5344CB8AC3E}">
        <p14:creationId xmlns:p14="http://schemas.microsoft.com/office/powerpoint/2010/main" val="1328959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7A97A-A7D6-62CD-6409-B97338ADA256}"/>
              </a:ext>
            </a:extLst>
          </p:cNvPr>
          <p:cNvSpPr>
            <a:spLocks noGrp="1"/>
          </p:cNvSpPr>
          <p:nvPr>
            <p:ph type="title"/>
          </p:nvPr>
        </p:nvSpPr>
        <p:spPr/>
        <p:txBody>
          <a:bodyPr/>
          <a:lstStyle/>
          <a:p>
            <a:r>
              <a:rPr lang="en-US" altLang="zh-CN" sz="2800" dirty="0">
                <a:solidFill>
                  <a:schemeClr val="bg1"/>
                </a:solidFill>
                <a:cs typeface="+mn-ea"/>
                <a:sym typeface="+mn-lt"/>
              </a:rPr>
              <a:t>Existing and Expected Results</a:t>
            </a:r>
            <a:endParaRPr lang="zh-CN" altLang="en-US" dirty="0"/>
          </a:p>
        </p:txBody>
      </p:sp>
      <p:sp>
        <p:nvSpPr>
          <p:cNvPr id="3" name="矩形 2">
            <a:extLst>
              <a:ext uri="{FF2B5EF4-FFF2-40B4-BE49-F238E27FC236}">
                <a16:creationId xmlns:a16="http://schemas.microsoft.com/office/drawing/2014/main" id="{EF7A9FAB-23E0-582D-1502-038C0796EB10}"/>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Company Cooperation Projects</a:t>
            </a:r>
          </a:p>
        </p:txBody>
      </p:sp>
      <p:pic>
        <p:nvPicPr>
          <p:cNvPr id="13" name="图片 12">
            <a:extLst>
              <a:ext uri="{FF2B5EF4-FFF2-40B4-BE49-F238E27FC236}">
                <a16:creationId xmlns:a16="http://schemas.microsoft.com/office/drawing/2014/main" id="{54EBB171-C435-3EED-C796-459625B36B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129" y="1572239"/>
            <a:ext cx="3180782" cy="4498361"/>
          </a:xfrm>
          <a:prstGeom prst="rect">
            <a:avLst/>
          </a:prstGeom>
          <a:ln>
            <a:solidFill>
              <a:schemeClr val="tx1"/>
            </a:solidFill>
          </a:ln>
        </p:spPr>
      </p:pic>
      <p:pic>
        <p:nvPicPr>
          <p:cNvPr id="15" name="图片 14">
            <a:extLst>
              <a:ext uri="{FF2B5EF4-FFF2-40B4-BE49-F238E27FC236}">
                <a16:creationId xmlns:a16="http://schemas.microsoft.com/office/drawing/2014/main" id="{BA988E2E-9B0C-2E6B-F177-F13CE01B5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110" y="1572239"/>
            <a:ext cx="3180783" cy="4498361"/>
          </a:xfrm>
          <a:prstGeom prst="rect">
            <a:avLst/>
          </a:prstGeom>
          <a:ln>
            <a:solidFill>
              <a:schemeClr val="tx1"/>
            </a:solidFill>
          </a:ln>
        </p:spPr>
      </p:pic>
      <p:pic>
        <p:nvPicPr>
          <p:cNvPr id="17" name="图片 16">
            <a:extLst>
              <a:ext uri="{FF2B5EF4-FFF2-40B4-BE49-F238E27FC236}">
                <a16:creationId xmlns:a16="http://schemas.microsoft.com/office/drawing/2014/main" id="{AAADCC27-C41A-F97B-5544-737FB54DED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0092" y="1572239"/>
            <a:ext cx="3180783" cy="4498361"/>
          </a:xfrm>
          <a:prstGeom prst="rect">
            <a:avLst/>
          </a:prstGeom>
          <a:ln>
            <a:solidFill>
              <a:schemeClr val="tx1"/>
            </a:solidFill>
          </a:ln>
        </p:spPr>
      </p:pic>
    </p:spTree>
    <p:extLst>
      <p:ext uri="{BB962C8B-B14F-4D97-AF65-F5344CB8AC3E}">
        <p14:creationId xmlns:p14="http://schemas.microsoft.com/office/powerpoint/2010/main" val="2414790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7EAEE141-3D2C-4ED3-3D08-3F33D0CD1267}"/>
              </a:ext>
            </a:extLst>
          </p:cNvPr>
          <p:cNvSpPr>
            <a:spLocks noGrp="1"/>
          </p:cNvSpPr>
          <p:nvPr>
            <p:ph type="title"/>
          </p:nvPr>
        </p:nvSpPr>
        <p:spPr>
          <a:xfrm>
            <a:off x="669924" y="1"/>
            <a:ext cx="10850563" cy="1028699"/>
          </a:xfrm>
        </p:spPr>
        <p:txBody>
          <a:bodyPr/>
          <a:lstStyle/>
          <a:p>
            <a:r>
              <a:rPr lang="en-US" altLang="zh-CN" sz="2800" dirty="0">
                <a:solidFill>
                  <a:schemeClr val="bg1"/>
                </a:solidFill>
                <a:cs typeface="+mn-ea"/>
                <a:sym typeface="+mn-lt"/>
              </a:rPr>
              <a:t>Existing and Expected Results</a:t>
            </a:r>
            <a:endParaRPr lang="zh-CN" altLang="en-US" dirty="0"/>
          </a:p>
        </p:txBody>
      </p:sp>
      <p:sp>
        <p:nvSpPr>
          <p:cNvPr id="6" name="矩形 5">
            <a:extLst>
              <a:ext uri="{FF2B5EF4-FFF2-40B4-BE49-F238E27FC236}">
                <a16:creationId xmlns:a16="http://schemas.microsoft.com/office/drawing/2014/main" id="{AE44F34D-73F2-3C63-2FFE-A4641898E28B}"/>
              </a:ext>
            </a:extLst>
          </p:cNvPr>
          <p:cNvSpPr/>
          <p:nvPr>
            <p:custDataLst>
              <p:tags r:id="rId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Published Papers</a:t>
            </a:r>
          </a:p>
        </p:txBody>
      </p:sp>
      <p:pic>
        <p:nvPicPr>
          <p:cNvPr id="8" name="图片 7">
            <a:extLst>
              <a:ext uri="{FF2B5EF4-FFF2-40B4-BE49-F238E27FC236}">
                <a16:creationId xmlns:a16="http://schemas.microsoft.com/office/drawing/2014/main" id="{99A0D015-C869-C160-B476-3645E0694C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2868" y="1978639"/>
            <a:ext cx="3291251" cy="4259265"/>
          </a:xfrm>
          <a:prstGeom prst="rect">
            <a:avLst/>
          </a:prstGeom>
          <a:ln>
            <a:solidFill>
              <a:schemeClr val="tx1"/>
            </a:solidFill>
          </a:ln>
        </p:spPr>
      </p:pic>
      <p:pic>
        <p:nvPicPr>
          <p:cNvPr id="12" name="图片 11">
            <a:extLst>
              <a:ext uri="{FF2B5EF4-FFF2-40B4-BE49-F238E27FC236}">
                <a16:creationId xmlns:a16="http://schemas.microsoft.com/office/drawing/2014/main" id="{4735B60F-75FA-701E-2AC8-6C1CED6D0372}"/>
              </a:ext>
            </a:extLst>
          </p:cNvPr>
          <p:cNvPicPr>
            <a:picLocks noChangeAspect="1"/>
          </p:cNvPicPr>
          <p:nvPr/>
        </p:nvPicPr>
        <p:blipFill>
          <a:blip r:embed="rId5"/>
          <a:stretch>
            <a:fillRect/>
          </a:stretch>
        </p:blipFill>
        <p:spPr>
          <a:xfrm>
            <a:off x="5546986" y="1978639"/>
            <a:ext cx="5193078" cy="4259265"/>
          </a:xfrm>
          <a:prstGeom prst="rect">
            <a:avLst/>
          </a:prstGeom>
          <a:ln>
            <a:solidFill>
              <a:schemeClr val="tx1"/>
            </a:solidFill>
          </a:ln>
        </p:spPr>
      </p:pic>
      <p:sp>
        <p:nvSpPr>
          <p:cNvPr id="13" name="矩形 12">
            <a:extLst>
              <a:ext uri="{FF2B5EF4-FFF2-40B4-BE49-F238E27FC236}">
                <a16:creationId xmlns:a16="http://schemas.microsoft.com/office/drawing/2014/main" id="{6302100F-9A01-BE0F-DA29-F3D3CD4C469A}"/>
              </a:ext>
            </a:extLst>
          </p:cNvPr>
          <p:cNvSpPr/>
          <p:nvPr>
            <p:custDataLst>
              <p:tags r:id="rId2"/>
            </p:custDataLst>
          </p:nvPr>
        </p:nvSpPr>
        <p:spPr>
          <a:xfrm>
            <a:off x="669924" y="1475987"/>
            <a:ext cx="5637683"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1066800">
              <a:spcBef>
                <a:spcPct val="0"/>
              </a:spcBef>
              <a:spcAft>
                <a:spcPts val="600"/>
              </a:spcAft>
            </a:pPr>
            <a:r>
              <a:rPr lang="en-US" altLang="zh-CN" sz="1200" i="1" dirty="0">
                <a:solidFill>
                  <a:schemeClr val="dk1"/>
                </a:solidFill>
                <a:cs typeface="+mn-ea"/>
                <a:sym typeface="+mn-lt"/>
              </a:rPr>
              <a:t>ICNCC-2023, ACM, 07 March 2024, DOI: 10.1145/3638837.3638880.</a:t>
            </a:r>
          </a:p>
        </p:txBody>
      </p:sp>
    </p:spTree>
    <p:extLst>
      <p:ext uri="{BB962C8B-B14F-4D97-AF65-F5344CB8AC3E}">
        <p14:creationId xmlns:p14="http://schemas.microsoft.com/office/powerpoint/2010/main" val="3212016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6F5FB-FF59-F211-F9C6-4742113ED8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F3A692C-6932-8848-59D7-09269BE80564}"/>
              </a:ext>
            </a:extLst>
          </p:cNvPr>
          <p:cNvSpPr>
            <a:spLocks noGrp="1"/>
          </p:cNvSpPr>
          <p:nvPr>
            <p:ph type="title"/>
          </p:nvPr>
        </p:nvSpPr>
        <p:spPr/>
        <p:txBody>
          <a:bodyPr/>
          <a:lstStyle/>
          <a:p>
            <a:r>
              <a:rPr lang="en-US" altLang="zh-CN" sz="2800" dirty="0">
                <a:solidFill>
                  <a:schemeClr val="bg1"/>
                </a:solidFill>
                <a:cs typeface="+mn-ea"/>
                <a:sym typeface="+mn-lt"/>
              </a:rPr>
              <a:t>Existing and Expected Results</a:t>
            </a:r>
            <a:endParaRPr lang="en-US" altLang="zh-CN" dirty="0">
              <a:solidFill>
                <a:schemeClr val="accent1"/>
              </a:solidFill>
              <a:latin typeface="+mn-lt"/>
              <a:ea typeface="+mn-ea"/>
              <a:cs typeface="+mn-ea"/>
              <a:sym typeface="+mn-lt"/>
            </a:endParaRPr>
          </a:p>
        </p:txBody>
      </p:sp>
      <p:sp>
        <p:nvSpPr>
          <p:cNvPr id="72" name="任意多边形: 形状 71">
            <a:extLst>
              <a:ext uri="{FF2B5EF4-FFF2-40B4-BE49-F238E27FC236}">
                <a16:creationId xmlns:a16="http://schemas.microsoft.com/office/drawing/2014/main" id="{6C04D6C0-031C-7EBF-2A3F-E57B254E2794}"/>
              </a:ext>
            </a:extLst>
          </p:cNvPr>
          <p:cNvSpPr/>
          <p:nvPr>
            <p:custDataLst>
              <p:tags r:id="rId2"/>
            </p:custDataLst>
          </p:nvPr>
        </p:nvSpPr>
        <p:spPr bwMode="auto">
          <a:xfrm>
            <a:off x="674688" y="1716182"/>
            <a:ext cx="3494296" cy="3844736"/>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rgbClr val="2C7AC4"/>
          </a:solidFill>
          <a:ln w="0">
            <a:noFill/>
            <a:prstDash val="solid"/>
            <a:round/>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chemeClr val="dk1"/>
              </a:solidFill>
              <a:cs typeface="+mn-ea"/>
              <a:sym typeface="+mn-lt"/>
            </a:endParaRPr>
          </a:p>
        </p:txBody>
      </p:sp>
      <p:sp>
        <p:nvSpPr>
          <p:cNvPr id="89" name="矩形 88">
            <a:extLst>
              <a:ext uri="{FF2B5EF4-FFF2-40B4-BE49-F238E27FC236}">
                <a16:creationId xmlns:a16="http://schemas.microsoft.com/office/drawing/2014/main" id="{25FB4240-7E53-CD7C-90FB-0779FBF7F242}"/>
              </a:ext>
            </a:extLst>
          </p:cNvPr>
          <p:cNvSpPr/>
          <p:nvPr>
            <p:custDataLst>
              <p:tags r:id="rId3"/>
            </p:custDataLst>
          </p:nvPr>
        </p:nvSpPr>
        <p:spPr bwMode="auto">
          <a:xfrm>
            <a:off x="671512" y="3450327"/>
            <a:ext cx="2319338"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Introduce multi-scale feature maps on Backbone, Encoder and Decoder like Deformable DETR.</a:t>
            </a:r>
          </a:p>
        </p:txBody>
      </p:sp>
      <p:sp>
        <p:nvSpPr>
          <p:cNvPr id="90" name="文本框 89">
            <a:extLst>
              <a:ext uri="{FF2B5EF4-FFF2-40B4-BE49-F238E27FC236}">
                <a16:creationId xmlns:a16="http://schemas.microsoft.com/office/drawing/2014/main" id="{65AF8FEB-AC81-4A4B-B229-4EE509D17CAE}"/>
              </a:ext>
            </a:extLst>
          </p:cNvPr>
          <p:cNvSpPr txBox="1"/>
          <p:nvPr>
            <p:custDataLst>
              <p:tags r:id="rId4"/>
            </p:custDataLst>
          </p:nvPr>
        </p:nvSpPr>
        <p:spPr bwMode="auto">
          <a:xfrm>
            <a:off x="671513" y="2871893"/>
            <a:ext cx="2039484" cy="549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a:solidFill>
                  <a:schemeClr val="dk1"/>
                </a:solidFill>
                <a:cs typeface="+mn-ea"/>
                <a:sym typeface="+mn-lt"/>
              </a:rPr>
              <a:t>Multi-Scale</a:t>
            </a:r>
          </a:p>
        </p:txBody>
      </p:sp>
      <p:sp>
        <p:nvSpPr>
          <p:cNvPr id="91" name="矩形 90">
            <a:extLst>
              <a:ext uri="{FF2B5EF4-FFF2-40B4-BE49-F238E27FC236}">
                <a16:creationId xmlns:a16="http://schemas.microsoft.com/office/drawing/2014/main" id="{1B0C4801-554B-001F-B0F8-2BCDA2ED93DC}"/>
              </a:ext>
            </a:extLst>
          </p:cNvPr>
          <p:cNvSpPr/>
          <p:nvPr>
            <p:custDataLst>
              <p:tags r:id="rId5"/>
            </p:custDataLst>
          </p:nvPr>
        </p:nvSpPr>
        <p:spPr bwMode="auto">
          <a:xfrm>
            <a:off x="671513" y="4199915"/>
            <a:ext cx="1951037"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Able to learn image features from multi-scale feature maps.</a:t>
            </a:r>
          </a:p>
        </p:txBody>
      </p:sp>
      <p:cxnSp>
        <p:nvCxnSpPr>
          <p:cNvPr id="92" name="直接连接符 91">
            <a:extLst>
              <a:ext uri="{FF2B5EF4-FFF2-40B4-BE49-F238E27FC236}">
                <a16:creationId xmlns:a16="http://schemas.microsoft.com/office/drawing/2014/main" id="{9877E1A1-C491-0A29-B0B4-510F6D0899D3}"/>
              </a:ext>
            </a:extLst>
          </p:cNvPr>
          <p:cNvCxnSpPr/>
          <p:nvPr>
            <p:custDataLst>
              <p:tags r:id="rId6"/>
            </p:custDataLst>
          </p:nvPr>
        </p:nvCxnSpPr>
        <p:spPr>
          <a:xfrm>
            <a:off x="671513" y="4170128"/>
            <a:ext cx="2039484"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73">
            <a:extLst>
              <a:ext uri="{FF2B5EF4-FFF2-40B4-BE49-F238E27FC236}">
                <a16:creationId xmlns:a16="http://schemas.microsoft.com/office/drawing/2014/main" id="{53213B95-7995-ADD8-A3BA-4E6B5C3001E0}"/>
              </a:ext>
            </a:extLst>
          </p:cNvPr>
          <p:cNvSpPr/>
          <p:nvPr>
            <p:custDataLst>
              <p:tags r:id="rId7"/>
            </p:custDataLst>
          </p:nvPr>
        </p:nvSpPr>
        <p:spPr>
          <a:xfrm>
            <a:off x="8137950" y="2336000"/>
            <a:ext cx="504626" cy="459570"/>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l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75" name="任意多边形: 形状 74">
            <a:extLst>
              <a:ext uri="{FF2B5EF4-FFF2-40B4-BE49-F238E27FC236}">
                <a16:creationId xmlns:a16="http://schemas.microsoft.com/office/drawing/2014/main" id="{88038825-6817-A6EC-6720-D18FD509B4D7}"/>
              </a:ext>
            </a:extLst>
          </p:cNvPr>
          <p:cNvSpPr/>
          <p:nvPr>
            <p:custDataLst>
              <p:tags r:id="rId8"/>
            </p:custDataLst>
          </p:nvPr>
        </p:nvSpPr>
        <p:spPr bwMode="auto">
          <a:xfrm>
            <a:off x="4350439" y="1716182"/>
            <a:ext cx="3494296" cy="3844736"/>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chemeClr val="accent2"/>
          </a:solidFill>
          <a:ln w="0">
            <a:noFill/>
            <a:prstDash val="solid"/>
            <a:round/>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chemeClr val="dk1"/>
              </a:solidFill>
              <a:cs typeface="+mn-ea"/>
              <a:sym typeface="+mn-lt"/>
            </a:endParaRPr>
          </a:p>
        </p:txBody>
      </p:sp>
      <p:sp>
        <p:nvSpPr>
          <p:cNvPr id="85" name="矩形 84">
            <a:extLst>
              <a:ext uri="{FF2B5EF4-FFF2-40B4-BE49-F238E27FC236}">
                <a16:creationId xmlns:a16="http://schemas.microsoft.com/office/drawing/2014/main" id="{CEE18B4F-8E3F-77CA-5961-51DECA96FEA4}"/>
              </a:ext>
            </a:extLst>
          </p:cNvPr>
          <p:cNvSpPr/>
          <p:nvPr>
            <p:custDataLst>
              <p:tags r:id="rId9"/>
            </p:custDataLst>
          </p:nvPr>
        </p:nvSpPr>
        <p:spPr bwMode="auto">
          <a:xfrm>
            <a:off x="4347263" y="3520177"/>
            <a:ext cx="2217765"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At present, there are certain defects in Encoder and Decoder.</a:t>
            </a:r>
          </a:p>
        </p:txBody>
      </p:sp>
      <p:sp>
        <p:nvSpPr>
          <p:cNvPr id="86" name="文本框 85">
            <a:extLst>
              <a:ext uri="{FF2B5EF4-FFF2-40B4-BE49-F238E27FC236}">
                <a16:creationId xmlns:a16="http://schemas.microsoft.com/office/drawing/2014/main" id="{ABF2CBDA-5373-309C-ADEF-43900EBC9009}"/>
              </a:ext>
            </a:extLst>
          </p:cNvPr>
          <p:cNvSpPr txBox="1"/>
          <p:nvPr>
            <p:custDataLst>
              <p:tags r:id="rId10"/>
            </p:custDataLst>
          </p:nvPr>
        </p:nvSpPr>
        <p:spPr bwMode="auto">
          <a:xfrm>
            <a:off x="4347264" y="2871893"/>
            <a:ext cx="2039484" cy="549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a:solidFill>
                  <a:schemeClr val="dk1"/>
                </a:solidFill>
                <a:cs typeface="+mn-ea"/>
                <a:sym typeface="+mn-lt"/>
              </a:rPr>
              <a:t>Optimizing</a:t>
            </a:r>
          </a:p>
        </p:txBody>
      </p:sp>
      <p:sp>
        <p:nvSpPr>
          <p:cNvPr id="87" name="矩形 86">
            <a:extLst>
              <a:ext uri="{FF2B5EF4-FFF2-40B4-BE49-F238E27FC236}">
                <a16:creationId xmlns:a16="http://schemas.microsoft.com/office/drawing/2014/main" id="{48EF23F3-AE9A-283E-1A61-3A138140EA8F}"/>
              </a:ext>
            </a:extLst>
          </p:cNvPr>
          <p:cNvSpPr/>
          <p:nvPr>
            <p:custDataLst>
              <p:tags r:id="rId11"/>
            </p:custDataLst>
          </p:nvPr>
        </p:nvSpPr>
        <p:spPr bwMode="auto">
          <a:xfrm>
            <a:off x="4347264" y="4199915"/>
            <a:ext cx="1932886"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Optimizing </a:t>
            </a:r>
            <a:r>
              <a:rPr lang="en-US" altLang="zh-CN" sz="1100" dirty="0" err="1">
                <a:solidFill>
                  <a:schemeClr val="dk1"/>
                </a:solidFill>
                <a:cs typeface="+mn-ea"/>
                <a:sym typeface="+mn-lt"/>
              </a:rPr>
              <a:t>ViT's</a:t>
            </a:r>
            <a:r>
              <a:rPr lang="en-US" altLang="zh-CN" sz="1100" dirty="0">
                <a:solidFill>
                  <a:schemeClr val="dk1"/>
                </a:solidFill>
                <a:cs typeface="+mn-ea"/>
                <a:sym typeface="+mn-lt"/>
              </a:rPr>
              <a:t> 2D feature loss problem for image-to-flat features</a:t>
            </a:r>
          </a:p>
        </p:txBody>
      </p:sp>
      <p:cxnSp>
        <p:nvCxnSpPr>
          <p:cNvPr id="88" name="直接连接符 87">
            <a:extLst>
              <a:ext uri="{FF2B5EF4-FFF2-40B4-BE49-F238E27FC236}">
                <a16:creationId xmlns:a16="http://schemas.microsoft.com/office/drawing/2014/main" id="{AE282514-170D-1556-8419-248F1D545A58}"/>
              </a:ext>
            </a:extLst>
          </p:cNvPr>
          <p:cNvCxnSpPr/>
          <p:nvPr>
            <p:custDataLst>
              <p:tags r:id="rId12"/>
            </p:custDataLst>
          </p:nvPr>
        </p:nvCxnSpPr>
        <p:spPr>
          <a:xfrm>
            <a:off x="4347264" y="4170128"/>
            <a:ext cx="2039484"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76">
            <a:extLst>
              <a:ext uri="{FF2B5EF4-FFF2-40B4-BE49-F238E27FC236}">
                <a16:creationId xmlns:a16="http://schemas.microsoft.com/office/drawing/2014/main" id="{1635C759-373F-73D1-5238-B23685BF9423}"/>
              </a:ext>
            </a:extLst>
          </p:cNvPr>
          <p:cNvSpPr/>
          <p:nvPr>
            <p:custDataLst>
              <p:tags r:id="rId13"/>
            </p:custDataLst>
          </p:nvPr>
        </p:nvSpPr>
        <p:spPr bwMode="auto">
          <a:xfrm>
            <a:off x="8026191" y="1716182"/>
            <a:ext cx="3494296" cy="3844736"/>
          </a:xfrm>
          <a:custGeom>
            <a:avLst/>
            <a:gdLst>
              <a:gd name="T0" fmla="*/ 283 w 2074"/>
              <a:gd name="T1" fmla="*/ 0 h 2282"/>
              <a:gd name="T2" fmla="*/ 1306 w 2074"/>
              <a:gd name="T3" fmla="*/ 0 h 2282"/>
              <a:gd name="T4" fmla="*/ 1350 w 2074"/>
              <a:gd name="T5" fmla="*/ 5 h 2282"/>
              <a:gd name="T6" fmla="*/ 1394 w 2074"/>
              <a:gd name="T7" fmla="*/ 17 h 2282"/>
              <a:gd name="T8" fmla="*/ 1434 w 2074"/>
              <a:gd name="T9" fmla="*/ 36 h 2282"/>
              <a:gd name="T10" fmla="*/ 1471 w 2074"/>
              <a:gd name="T11" fmla="*/ 61 h 2282"/>
              <a:gd name="T12" fmla="*/ 1503 w 2074"/>
              <a:gd name="T13" fmla="*/ 91 h 2282"/>
              <a:gd name="T14" fmla="*/ 1529 w 2074"/>
              <a:gd name="T15" fmla="*/ 129 h 2282"/>
              <a:gd name="T16" fmla="*/ 2040 w 2074"/>
              <a:gd name="T17" fmla="*/ 1010 h 2282"/>
              <a:gd name="T18" fmla="*/ 2058 w 2074"/>
              <a:gd name="T19" fmla="*/ 1052 h 2282"/>
              <a:gd name="T20" fmla="*/ 2070 w 2074"/>
              <a:gd name="T21" fmla="*/ 1096 h 2282"/>
              <a:gd name="T22" fmla="*/ 2074 w 2074"/>
              <a:gd name="T23" fmla="*/ 1139 h 2282"/>
              <a:gd name="T24" fmla="*/ 2070 w 2074"/>
              <a:gd name="T25" fmla="*/ 1185 h 2282"/>
              <a:gd name="T26" fmla="*/ 2058 w 2074"/>
              <a:gd name="T27" fmla="*/ 1227 h 2282"/>
              <a:gd name="T28" fmla="*/ 2040 w 2074"/>
              <a:gd name="T29" fmla="*/ 1269 h 2282"/>
              <a:gd name="T30" fmla="*/ 1529 w 2074"/>
              <a:gd name="T31" fmla="*/ 2152 h 2282"/>
              <a:gd name="T32" fmla="*/ 1503 w 2074"/>
              <a:gd name="T33" fmla="*/ 2189 h 2282"/>
              <a:gd name="T34" fmla="*/ 1471 w 2074"/>
              <a:gd name="T35" fmla="*/ 2221 h 2282"/>
              <a:gd name="T36" fmla="*/ 1434 w 2074"/>
              <a:gd name="T37" fmla="*/ 2247 h 2282"/>
              <a:gd name="T38" fmla="*/ 1394 w 2074"/>
              <a:gd name="T39" fmla="*/ 2265 h 2282"/>
              <a:gd name="T40" fmla="*/ 1350 w 2074"/>
              <a:gd name="T41" fmla="*/ 2277 h 2282"/>
              <a:gd name="T42" fmla="*/ 1306 w 2074"/>
              <a:gd name="T43" fmla="*/ 2282 h 2282"/>
              <a:gd name="T44" fmla="*/ 283 w 2074"/>
              <a:gd name="T45" fmla="*/ 2282 h 2282"/>
              <a:gd name="T46" fmla="*/ 238 w 2074"/>
              <a:gd name="T47" fmla="*/ 2277 h 2282"/>
              <a:gd name="T48" fmla="*/ 194 w 2074"/>
              <a:gd name="T49" fmla="*/ 2265 h 2282"/>
              <a:gd name="T50" fmla="*/ 154 w 2074"/>
              <a:gd name="T51" fmla="*/ 2247 h 2282"/>
              <a:gd name="T52" fmla="*/ 118 w 2074"/>
              <a:gd name="T53" fmla="*/ 2221 h 2282"/>
              <a:gd name="T54" fmla="*/ 86 w 2074"/>
              <a:gd name="T55" fmla="*/ 2189 h 2282"/>
              <a:gd name="T56" fmla="*/ 59 w 2074"/>
              <a:gd name="T57" fmla="*/ 2152 h 2282"/>
              <a:gd name="T58" fmla="*/ 0 w 2074"/>
              <a:gd name="T59" fmla="*/ 2049 h 2282"/>
              <a:gd name="T60" fmla="*/ 800 w 2074"/>
              <a:gd name="T61" fmla="*/ 2049 h 2282"/>
              <a:gd name="T62" fmla="*/ 844 w 2074"/>
              <a:gd name="T63" fmla="*/ 2044 h 2282"/>
              <a:gd name="T64" fmla="*/ 884 w 2074"/>
              <a:gd name="T65" fmla="*/ 2031 h 2282"/>
              <a:gd name="T66" fmla="*/ 921 w 2074"/>
              <a:gd name="T67" fmla="*/ 2010 h 2282"/>
              <a:gd name="T68" fmla="*/ 953 w 2074"/>
              <a:gd name="T69" fmla="*/ 1982 h 2282"/>
              <a:gd name="T70" fmla="*/ 979 w 2074"/>
              <a:gd name="T71" fmla="*/ 1946 h 2282"/>
              <a:gd name="T72" fmla="*/ 1385 w 2074"/>
              <a:gd name="T73" fmla="*/ 1242 h 2282"/>
              <a:gd name="T74" fmla="*/ 1402 w 2074"/>
              <a:gd name="T75" fmla="*/ 1204 h 2282"/>
              <a:gd name="T76" fmla="*/ 1411 w 2074"/>
              <a:gd name="T77" fmla="*/ 1161 h 2282"/>
              <a:gd name="T78" fmla="*/ 1411 w 2074"/>
              <a:gd name="T79" fmla="*/ 1118 h 2282"/>
              <a:gd name="T80" fmla="*/ 1402 w 2074"/>
              <a:gd name="T81" fmla="*/ 1077 h 2282"/>
              <a:gd name="T82" fmla="*/ 1385 w 2074"/>
              <a:gd name="T83" fmla="*/ 1037 h 2282"/>
              <a:gd name="T84" fmla="*/ 979 w 2074"/>
              <a:gd name="T85" fmla="*/ 334 h 2282"/>
              <a:gd name="T86" fmla="*/ 958 w 2074"/>
              <a:gd name="T87" fmla="*/ 306 h 2282"/>
              <a:gd name="T88" fmla="*/ 933 w 2074"/>
              <a:gd name="T89" fmla="*/ 280 h 2282"/>
              <a:gd name="T90" fmla="*/ 903 w 2074"/>
              <a:gd name="T91" fmla="*/ 260 h 2282"/>
              <a:gd name="T92" fmla="*/ 871 w 2074"/>
              <a:gd name="T93" fmla="*/ 245 h 2282"/>
              <a:gd name="T94" fmla="*/ 837 w 2074"/>
              <a:gd name="T95" fmla="*/ 237 h 2282"/>
              <a:gd name="T96" fmla="*/ 800 w 2074"/>
              <a:gd name="T97" fmla="*/ 233 h 2282"/>
              <a:gd name="T98" fmla="*/ 0 w 2074"/>
              <a:gd name="T99" fmla="*/ 233 h 2282"/>
              <a:gd name="T100" fmla="*/ 59 w 2074"/>
              <a:gd name="T101" fmla="*/ 130 h 2282"/>
              <a:gd name="T102" fmla="*/ 86 w 2074"/>
              <a:gd name="T103" fmla="*/ 93 h 2282"/>
              <a:gd name="T104" fmla="*/ 118 w 2074"/>
              <a:gd name="T105" fmla="*/ 61 h 2282"/>
              <a:gd name="T106" fmla="*/ 154 w 2074"/>
              <a:gd name="T107" fmla="*/ 36 h 2282"/>
              <a:gd name="T108" fmla="*/ 194 w 2074"/>
              <a:gd name="T109" fmla="*/ 17 h 2282"/>
              <a:gd name="T110" fmla="*/ 238 w 2074"/>
              <a:gd name="T111" fmla="*/ 5 h 2282"/>
              <a:gd name="T112" fmla="*/ 283 w 2074"/>
              <a:gd name="T113" fmla="*/ 0 h 2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74" h="2282">
                <a:moveTo>
                  <a:pt x="283" y="0"/>
                </a:moveTo>
                <a:lnTo>
                  <a:pt x="1306" y="0"/>
                </a:lnTo>
                <a:lnTo>
                  <a:pt x="1350" y="5"/>
                </a:lnTo>
                <a:lnTo>
                  <a:pt x="1394" y="17"/>
                </a:lnTo>
                <a:lnTo>
                  <a:pt x="1434" y="36"/>
                </a:lnTo>
                <a:lnTo>
                  <a:pt x="1471" y="61"/>
                </a:lnTo>
                <a:lnTo>
                  <a:pt x="1503" y="91"/>
                </a:lnTo>
                <a:lnTo>
                  <a:pt x="1529" y="129"/>
                </a:lnTo>
                <a:lnTo>
                  <a:pt x="2040" y="1010"/>
                </a:lnTo>
                <a:lnTo>
                  <a:pt x="2058" y="1052"/>
                </a:lnTo>
                <a:lnTo>
                  <a:pt x="2070" y="1096"/>
                </a:lnTo>
                <a:lnTo>
                  <a:pt x="2074" y="1139"/>
                </a:lnTo>
                <a:lnTo>
                  <a:pt x="2070" y="1185"/>
                </a:lnTo>
                <a:lnTo>
                  <a:pt x="2058" y="1227"/>
                </a:lnTo>
                <a:lnTo>
                  <a:pt x="2040" y="1269"/>
                </a:lnTo>
                <a:lnTo>
                  <a:pt x="1529" y="2152"/>
                </a:lnTo>
                <a:lnTo>
                  <a:pt x="1503" y="2189"/>
                </a:lnTo>
                <a:lnTo>
                  <a:pt x="1471" y="2221"/>
                </a:lnTo>
                <a:lnTo>
                  <a:pt x="1434" y="2247"/>
                </a:lnTo>
                <a:lnTo>
                  <a:pt x="1394" y="2265"/>
                </a:lnTo>
                <a:lnTo>
                  <a:pt x="1350" y="2277"/>
                </a:lnTo>
                <a:lnTo>
                  <a:pt x="1306" y="2282"/>
                </a:lnTo>
                <a:lnTo>
                  <a:pt x="283" y="2282"/>
                </a:lnTo>
                <a:lnTo>
                  <a:pt x="238" y="2277"/>
                </a:lnTo>
                <a:lnTo>
                  <a:pt x="194" y="2265"/>
                </a:lnTo>
                <a:lnTo>
                  <a:pt x="154" y="2247"/>
                </a:lnTo>
                <a:lnTo>
                  <a:pt x="118" y="2221"/>
                </a:lnTo>
                <a:lnTo>
                  <a:pt x="86" y="2189"/>
                </a:lnTo>
                <a:lnTo>
                  <a:pt x="59" y="2152"/>
                </a:lnTo>
                <a:lnTo>
                  <a:pt x="0" y="2049"/>
                </a:lnTo>
                <a:lnTo>
                  <a:pt x="800" y="2049"/>
                </a:lnTo>
                <a:lnTo>
                  <a:pt x="844" y="2044"/>
                </a:lnTo>
                <a:lnTo>
                  <a:pt x="884" y="2031"/>
                </a:lnTo>
                <a:lnTo>
                  <a:pt x="921" y="2010"/>
                </a:lnTo>
                <a:lnTo>
                  <a:pt x="953" y="1982"/>
                </a:lnTo>
                <a:lnTo>
                  <a:pt x="979" y="1946"/>
                </a:lnTo>
                <a:lnTo>
                  <a:pt x="1385" y="1242"/>
                </a:lnTo>
                <a:lnTo>
                  <a:pt x="1402" y="1204"/>
                </a:lnTo>
                <a:lnTo>
                  <a:pt x="1411" y="1161"/>
                </a:lnTo>
                <a:lnTo>
                  <a:pt x="1411" y="1118"/>
                </a:lnTo>
                <a:lnTo>
                  <a:pt x="1402" y="1077"/>
                </a:lnTo>
                <a:lnTo>
                  <a:pt x="1385" y="1037"/>
                </a:lnTo>
                <a:lnTo>
                  <a:pt x="979" y="334"/>
                </a:lnTo>
                <a:lnTo>
                  <a:pt x="958" y="306"/>
                </a:lnTo>
                <a:lnTo>
                  <a:pt x="933" y="280"/>
                </a:lnTo>
                <a:lnTo>
                  <a:pt x="903" y="260"/>
                </a:lnTo>
                <a:lnTo>
                  <a:pt x="871" y="245"/>
                </a:lnTo>
                <a:lnTo>
                  <a:pt x="837" y="237"/>
                </a:lnTo>
                <a:lnTo>
                  <a:pt x="800" y="233"/>
                </a:lnTo>
                <a:lnTo>
                  <a:pt x="0" y="233"/>
                </a:lnTo>
                <a:lnTo>
                  <a:pt x="59" y="130"/>
                </a:lnTo>
                <a:lnTo>
                  <a:pt x="86" y="93"/>
                </a:lnTo>
                <a:lnTo>
                  <a:pt x="118" y="61"/>
                </a:lnTo>
                <a:lnTo>
                  <a:pt x="154" y="36"/>
                </a:lnTo>
                <a:lnTo>
                  <a:pt x="194" y="17"/>
                </a:lnTo>
                <a:lnTo>
                  <a:pt x="238" y="5"/>
                </a:lnTo>
                <a:lnTo>
                  <a:pt x="283" y="0"/>
                </a:lnTo>
                <a:close/>
              </a:path>
            </a:pathLst>
          </a:custGeom>
          <a:solidFill>
            <a:schemeClr val="accent3"/>
          </a:solidFill>
          <a:ln w="0">
            <a:noFill/>
            <a:prstDash val="solid"/>
            <a:round/>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solidFill>
                <a:schemeClr val="dk1"/>
              </a:solidFill>
              <a:cs typeface="+mn-ea"/>
              <a:sym typeface="+mn-lt"/>
            </a:endParaRPr>
          </a:p>
        </p:txBody>
      </p:sp>
      <p:sp>
        <p:nvSpPr>
          <p:cNvPr id="81" name="矩形 80">
            <a:extLst>
              <a:ext uri="{FF2B5EF4-FFF2-40B4-BE49-F238E27FC236}">
                <a16:creationId xmlns:a16="http://schemas.microsoft.com/office/drawing/2014/main" id="{037D4FBD-2F46-EC7B-723E-E31466A86109}"/>
              </a:ext>
            </a:extLst>
          </p:cNvPr>
          <p:cNvSpPr/>
          <p:nvPr>
            <p:custDataLst>
              <p:tags r:id="rId14"/>
            </p:custDataLst>
          </p:nvPr>
        </p:nvSpPr>
        <p:spPr bwMode="auto">
          <a:xfrm>
            <a:off x="8023016" y="3520177"/>
            <a:ext cx="2416384"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Model training equipment is limited. (NVIDIA GeForce RTX 4070S*1)</a:t>
            </a:r>
          </a:p>
        </p:txBody>
      </p:sp>
      <p:sp>
        <p:nvSpPr>
          <p:cNvPr id="82" name="文本框 81">
            <a:extLst>
              <a:ext uri="{FF2B5EF4-FFF2-40B4-BE49-F238E27FC236}">
                <a16:creationId xmlns:a16="http://schemas.microsoft.com/office/drawing/2014/main" id="{873699E4-4C3B-0C7E-FC2F-53C58B5C3991}"/>
              </a:ext>
            </a:extLst>
          </p:cNvPr>
          <p:cNvSpPr txBox="1"/>
          <p:nvPr>
            <p:custDataLst>
              <p:tags r:id="rId15"/>
            </p:custDataLst>
          </p:nvPr>
        </p:nvSpPr>
        <p:spPr bwMode="auto">
          <a:xfrm>
            <a:off x="8023016" y="2871893"/>
            <a:ext cx="2039484" cy="5492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en-US" altLang="zh-CN" sz="2000" b="1" dirty="0">
                <a:solidFill>
                  <a:schemeClr val="dk1"/>
                </a:solidFill>
                <a:cs typeface="+mn-ea"/>
                <a:sym typeface="+mn-lt"/>
              </a:rPr>
              <a:t>Equipment</a:t>
            </a:r>
          </a:p>
        </p:txBody>
      </p:sp>
      <p:sp>
        <p:nvSpPr>
          <p:cNvPr id="83" name="矩形 82">
            <a:extLst>
              <a:ext uri="{FF2B5EF4-FFF2-40B4-BE49-F238E27FC236}">
                <a16:creationId xmlns:a16="http://schemas.microsoft.com/office/drawing/2014/main" id="{EB8DD818-168D-7764-150E-9B6F45A5238A}"/>
              </a:ext>
            </a:extLst>
          </p:cNvPr>
          <p:cNvSpPr/>
          <p:nvPr>
            <p:custDataLst>
              <p:tags r:id="rId16"/>
            </p:custDataLst>
          </p:nvPr>
        </p:nvSpPr>
        <p:spPr bwMode="auto">
          <a:xfrm>
            <a:off x="8023016" y="4199915"/>
            <a:ext cx="2039484" cy="62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100" dirty="0">
                <a:solidFill>
                  <a:schemeClr val="dk1"/>
                </a:solidFill>
                <a:cs typeface="+mn-ea"/>
                <a:sym typeface="+mn-lt"/>
              </a:rPr>
              <a:t>Ability to input samples in large batches to learn model weights more efficiently.</a:t>
            </a:r>
          </a:p>
        </p:txBody>
      </p:sp>
      <p:cxnSp>
        <p:nvCxnSpPr>
          <p:cNvPr id="84" name="直接连接符 83">
            <a:extLst>
              <a:ext uri="{FF2B5EF4-FFF2-40B4-BE49-F238E27FC236}">
                <a16:creationId xmlns:a16="http://schemas.microsoft.com/office/drawing/2014/main" id="{11DC57CE-827B-A081-8445-CB2CCCBBE02F}"/>
              </a:ext>
            </a:extLst>
          </p:cNvPr>
          <p:cNvCxnSpPr/>
          <p:nvPr>
            <p:custDataLst>
              <p:tags r:id="rId17"/>
            </p:custDataLst>
          </p:nvPr>
        </p:nvCxnSpPr>
        <p:spPr>
          <a:xfrm>
            <a:off x="8023016" y="4170128"/>
            <a:ext cx="2039484"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78">
            <a:extLst>
              <a:ext uri="{FF2B5EF4-FFF2-40B4-BE49-F238E27FC236}">
                <a16:creationId xmlns:a16="http://schemas.microsoft.com/office/drawing/2014/main" id="{D158B87C-5D5C-D535-A914-4AA3E3DF07D0}"/>
              </a:ext>
            </a:extLst>
          </p:cNvPr>
          <p:cNvSpPr/>
          <p:nvPr>
            <p:custDataLst>
              <p:tags r:id="rId18"/>
            </p:custDataLst>
          </p:nvPr>
        </p:nvSpPr>
        <p:spPr>
          <a:xfrm>
            <a:off x="775908" y="2317597"/>
            <a:ext cx="504626" cy="495615"/>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l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80" name="任意多边形: 形状 79">
            <a:extLst>
              <a:ext uri="{FF2B5EF4-FFF2-40B4-BE49-F238E27FC236}">
                <a16:creationId xmlns:a16="http://schemas.microsoft.com/office/drawing/2014/main" id="{0906B946-A18F-973F-A17C-79E4C5E85336}"/>
              </a:ext>
            </a:extLst>
          </p:cNvPr>
          <p:cNvSpPr/>
          <p:nvPr>
            <p:custDataLst>
              <p:tags r:id="rId19"/>
            </p:custDataLst>
          </p:nvPr>
        </p:nvSpPr>
        <p:spPr>
          <a:xfrm>
            <a:off x="4496715" y="2313092"/>
            <a:ext cx="414514" cy="504626"/>
          </a:xfrm>
          <a:custGeom>
            <a:avLst/>
            <a:gdLst>
              <a:gd name="connsiteX0" fmla="*/ 283464 w 438150"/>
              <a:gd name="connsiteY0" fmla="*/ 0 h 533400"/>
              <a:gd name="connsiteX1" fmla="*/ 285750 w 438150"/>
              <a:gd name="connsiteY1" fmla="*/ 95 h 533400"/>
              <a:gd name="connsiteX2" fmla="*/ 285750 w 438150"/>
              <a:gd name="connsiteY2" fmla="*/ 123825 h 533400"/>
              <a:gd name="connsiteX3" fmla="*/ 285845 w 438150"/>
              <a:gd name="connsiteY3" fmla="*/ 125540 h 533400"/>
              <a:gd name="connsiteX4" fmla="*/ 314325 w 438150"/>
              <a:gd name="connsiteY4" fmla="*/ 152400 h 533400"/>
              <a:gd name="connsiteX5" fmla="*/ 314325 w 438150"/>
              <a:gd name="connsiteY5" fmla="*/ 152400 h 533400"/>
              <a:gd name="connsiteX6" fmla="*/ 438055 w 438150"/>
              <a:gd name="connsiteY6" fmla="*/ 152400 h 533400"/>
              <a:gd name="connsiteX7" fmla="*/ 438150 w 438150"/>
              <a:gd name="connsiteY7" fmla="*/ 154686 h 533400"/>
              <a:gd name="connsiteX8" fmla="*/ 438150 w 438150"/>
              <a:gd name="connsiteY8" fmla="*/ 504825 h 533400"/>
              <a:gd name="connsiteX9" fmla="*/ 409575 w 438150"/>
              <a:gd name="connsiteY9" fmla="*/ 533400 h 533400"/>
              <a:gd name="connsiteX10" fmla="*/ 28575 w 438150"/>
              <a:gd name="connsiteY10" fmla="*/ 533400 h 533400"/>
              <a:gd name="connsiteX11" fmla="*/ 0 w 438150"/>
              <a:gd name="connsiteY11" fmla="*/ 504825 h 533400"/>
              <a:gd name="connsiteX12" fmla="*/ 0 w 438150"/>
              <a:gd name="connsiteY12" fmla="*/ 28575 h 533400"/>
              <a:gd name="connsiteX13" fmla="*/ 28575 w 438150"/>
              <a:gd name="connsiteY13" fmla="*/ 0 h 533400"/>
              <a:gd name="connsiteX14" fmla="*/ 283464 w 438150"/>
              <a:gd name="connsiteY14" fmla="*/ 0 h 533400"/>
              <a:gd name="connsiteX15" fmla="*/ 247650 w 438150"/>
              <a:gd name="connsiteY15" fmla="*/ 200025 h 533400"/>
              <a:gd name="connsiteX16" fmla="*/ 152400 w 438150"/>
              <a:gd name="connsiteY16" fmla="*/ 200025 h 533400"/>
              <a:gd name="connsiteX17" fmla="*/ 152400 w 438150"/>
              <a:gd name="connsiteY17" fmla="*/ 409575 h 533400"/>
              <a:gd name="connsiteX18" fmla="*/ 171450 w 438150"/>
              <a:gd name="connsiteY18" fmla="*/ 409575 h 533400"/>
              <a:gd name="connsiteX19" fmla="*/ 171450 w 438150"/>
              <a:gd name="connsiteY19" fmla="*/ 314325 h 533400"/>
              <a:gd name="connsiteX20" fmla="*/ 247650 w 438150"/>
              <a:gd name="connsiteY20" fmla="*/ 314325 h 533400"/>
              <a:gd name="connsiteX21" fmla="*/ 249746 w 438150"/>
              <a:gd name="connsiteY21" fmla="*/ 314325 h 533400"/>
              <a:gd name="connsiteX22" fmla="*/ 304800 w 438150"/>
              <a:gd name="connsiteY22" fmla="*/ 257175 h 533400"/>
              <a:gd name="connsiteX23" fmla="*/ 247650 w 438150"/>
              <a:gd name="connsiteY23" fmla="*/ 200025 h 533400"/>
              <a:gd name="connsiteX24" fmla="*/ 247650 w 438150"/>
              <a:gd name="connsiteY24" fmla="*/ 200025 h 533400"/>
              <a:gd name="connsiteX25" fmla="*/ 247650 w 438150"/>
              <a:gd name="connsiteY25" fmla="*/ 219075 h 533400"/>
              <a:gd name="connsiteX26" fmla="*/ 285750 w 438150"/>
              <a:gd name="connsiteY26" fmla="*/ 257175 h 533400"/>
              <a:gd name="connsiteX27" fmla="*/ 247650 w 438150"/>
              <a:gd name="connsiteY27" fmla="*/ 295275 h 533400"/>
              <a:gd name="connsiteX28" fmla="*/ 247650 w 438150"/>
              <a:gd name="connsiteY28" fmla="*/ 295275 h 533400"/>
              <a:gd name="connsiteX29" fmla="*/ 171450 w 438150"/>
              <a:gd name="connsiteY29" fmla="*/ 295275 h 533400"/>
              <a:gd name="connsiteX30" fmla="*/ 171450 w 438150"/>
              <a:gd name="connsiteY30" fmla="*/ 219075 h 533400"/>
              <a:gd name="connsiteX31" fmla="*/ 247650 w 438150"/>
              <a:gd name="connsiteY31" fmla="*/ 219075 h 533400"/>
              <a:gd name="connsiteX32" fmla="*/ 428625 w 438150"/>
              <a:gd name="connsiteY32" fmla="*/ 133350 h 533400"/>
              <a:gd name="connsiteX33" fmla="*/ 314325 w 438150"/>
              <a:gd name="connsiteY33" fmla="*/ 133350 h 533400"/>
              <a:gd name="connsiteX34" fmla="*/ 313182 w 438150"/>
              <a:gd name="connsiteY34" fmla="*/ 133255 h 533400"/>
              <a:gd name="connsiteX35" fmla="*/ 304800 w 438150"/>
              <a:gd name="connsiteY35" fmla="*/ 123825 h 533400"/>
              <a:gd name="connsiteX36" fmla="*/ 304800 w 438150"/>
              <a:gd name="connsiteY36" fmla="*/ 123825 h 533400"/>
              <a:gd name="connsiteX37" fmla="*/ 304800 w 438150"/>
              <a:gd name="connsiteY37" fmla="*/ 9525 h 533400"/>
              <a:gd name="connsiteX38" fmla="*/ 428625 w 438150"/>
              <a:gd name="connsiteY38" fmla="*/ 1333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464" y="0"/>
                </a:moveTo>
                <a:cubicBezTo>
                  <a:pt x="284226" y="0"/>
                  <a:pt x="284988" y="0"/>
                  <a:pt x="285750" y="95"/>
                </a:cubicBezTo>
                <a:lnTo>
                  <a:pt x="285750" y="123825"/>
                </a:lnTo>
                <a:lnTo>
                  <a:pt x="285845" y="125540"/>
                </a:lnTo>
                <a:cubicBezTo>
                  <a:pt x="286703" y="140494"/>
                  <a:pt x="299085" y="152400"/>
                  <a:pt x="314325" y="152400"/>
                </a:cubicBezTo>
                <a:lnTo>
                  <a:pt x="314325" y="152400"/>
                </a:lnTo>
                <a:lnTo>
                  <a:pt x="438055" y="152400"/>
                </a:lnTo>
                <a:cubicBezTo>
                  <a:pt x="438150" y="153162"/>
                  <a:pt x="438150" y="153924"/>
                  <a:pt x="438150" y="154686"/>
                </a:cubicBezTo>
                <a:lnTo>
                  <a:pt x="438150" y="504825"/>
                </a:lnTo>
                <a:cubicBezTo>
                  <a:pt x="438150" y="520637"/>
                  <a:pt x="425387" y="533400"/>
                  <a:pt x="409575" y="533400"/>
                </a:cubicBezTo>
                <a:lnTo>
                  <a:pt x="28575" y="533400"/>
                </a:lnTo>
                <a:cubicBezTo>
                  <a:pt x="12764" y="533400"/>
                  <a:pt x="0" y="520637"/>
                  <a:pt x="0" y="504825"/>
                </a:cubicBezTo>
                <a:lnTo>
                  <a:pt x="0" y="28575"/>
                </a:lnTo>
                <a:cubicBezTo>
                  <a:pt x="0" y="12763"/>
                  <a:pt x="12764" y="0"/>
                  <a:pt x="28575" y="0"/>
                </a:cubicBezTo>
                <a:lnTo>
                  <a:pt x="283464" y="0"/>
                </a:lnTo>
                <a:close/>
                <a:moveTo>
                  <a:pt x="247650" y="200025"/>
                </a:moveTo>
                <a:lnTo>
                  <a:pt x="152400" y="200025"/>
                </a:lnTo>
                <a:lnTo>
                  <a:pt x="152400" y="409575"/>
                </a:lnTo>
                <a:lnTo>
                  <a:pt x="171450" y="409575"/>
                </a:lnTo>
                <a:lnTo>
                  <a:pt x="171450" y="314325"/>
                </a:lnTo>
                <a:lnTo>
                  <a:pt x="247650" y="314325"/>
                </a:lnTo>
                <a:lnTo>
                  <a:pt x="249746" y="314325"/>
                </a:lnTo>
                <a:cubicBezTo>
                  <a:pt x="280321" y="313182"/>
                  <a:pt x="304800" y="288036"/>
                  <a:pt x="304800" y="257175"/>
                </a:cubicBezTo>
                <a:cubicBezTo>
                  <a:pt x="304800" y="225647"/>
                  <a:pt x="279178" y="200025"/>
                  <a:pt x="247650" y="200025"/>
                </a:cubicBezTo>
                <a:lnTo>
                  <a:pt x="247650" y="200025"/>
                </a:lnTo>
                <a:close/>
                <a:moveTo>
                  <a:pt x="247650" y="219075"/>
                </a:moveTo>
                <a:cubicBezTo>
                  <a:pt x="268700" y="219075"/>
                  <a:pt x="285750" y="236125"/>
                  <a:pt x="285750" y="257175"/>
                </a:cubicBezTo>
                <a:cubicBezTo>
                  <a:pt x="285750" y="278225"/>
                  <a:pt x="268700" y="295275"/>
                  <a:pt x="247650" y="295275"/>
                </a:cubicBezTo>
                <a:lnTo>
                  <a:pt x="247650" y="295275"/>
                </a:lnTo>
                <a:lnTo>
                  <a:pt x="171450" y="295275"/>
                </a:lnTo>
                <a:lnTo>
                  <a:pt x="171450" y="219075"/>
                </a:lnTo>
                <a:lnTo>
                  <a:pt x="247650" y="219075"/>
                </a:lnTo>
                <a:close/>
                <a:moveTo>
                  <a:pt x="428625" y="133350"/>
                </a:moveTo>
                <a:lnTo>
                  <a:pt x="314325" y="133350"/>
                </a:lnTo>
                <a:lnTo>
                  <a:pt x="313182" y="133255"/>
                </a:lnTo>
                <a:cubicBezTo>
                  <a:pt x="308515" y="132779"/>
                  <a:pt x="304800" y="128683"/>
                  <a:pt x="304800" y="123825"/>
                </a:cubicBezTo>
                <a:lnTo>
                  <a:pt x="304800" y="123825"/>
                </a:lnTo>
                <a:lnTo>
                  <a:pt x="304800" y="9525"/>
                </a:lnTo>
                <a:lnTo>
                  <a:pt x="428625" y="133350"/>
                </a:lnTo>
                <a:close/>
              </a:path>
            </a:pathLst>
          </a:custGeom>
          <a:solidFill>
            <a:srgbClr val="215B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cs typeface="+mn-ea"/>
              <a:sym typeface="+mn-lt"/>
            </a:endParaRPr>
          </a:p>
        </p:txBody>
      </p:sp>
      <p:sp>
        <p:nvSpPr>
          <p:cNvPr id="3" name="矩形 2">
            <a:extLst>
              <a:ext uri="{FF2B5EF4-FFF2-40B4-BE49-F238E27FC236}">
                <a16:creationId xmlns:a16="http://schemas.microsoft.com/office/drawing/2014/main" id="{A0A6CB17-62D4-A043-F364-648432957F69}"/>
              </a:ext>
            </a:extLst>
          </p:cNvPr>
          <p:cNvSpPr/>
          <p:nvPr>
            <p:custDataLst>
              <p:tags r:id="rId20"/>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Current issues</a:t>
            </a:r>
          </a:p>
        </p:txBody>
      </p:sp>
    </p:spTree>
    <p:custDataLst>
      <p:tags r:id="rId1"/>
    </p:custDataLst>
    <p:extLst>
      <p:ext uri="{BB962C8B-B14F-4D97-AF65-F5344CB8AC3E}">
        <p14:creationId xmlns:p14="http://schemas.microsoft.com/office/powerpoint/2010/main" val="323020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7E55D-98AA-4DFA-1FB1-E134DCA72A57}"/>
            </a:ext>
          </a:extLst>
        </p:cNvPr>
        <p:cNvGrpSpPr/>
        <p:nvPr/>
      </p:nvGrpSpPr>
      <p:grpSpPr>
        <a:xfrm>
          <a:off x="0" y="0"/>
          <a:ext cx="0" cy="0"/>
          <a:chOff x="0" y="0"/>
          <a:chExt cx="0" cy="0"/>
        </a:xfrm>
      </p:grpSpPr>
      <p:sp>
        <p:nvSpPr>
          <p:cNvPr id="39" name="任意多边形: 形状 38">
            <a:extLst>
              <a:ext uri="{FF2B5EF4-FFF2-40B4-BE49-F238E27FC236}">
                <a16:creationId xmlns:a16="http://schemas.microsoft.com/office/drawing/2014/main" id="{8A723684-6EF6-124F-FC62-9B29491F68F2}"/>
              </a:ext>
            </a:extLst>
          </p:cNvPr>
          <p:cNvSpPr/>
          <p:nvPr>
            <p:custDataLst>
              <p:tags r:id="rId1"/>
            </p:custDataLst>
          </p:nvPr>
        </p:nvSpPr>
        <p:spPr bwMode="auto">
          <a:xfrm>
            <a:off x="4403461" y="1301175"/>
            <a:ext cx="3442852" cy="3018299"/>
          </a:xfrm>
          <a:custGeom>
            <a:avLst/>
            <a:gdLst>
              <a:gd name="T0" fmla="*/ 72 w 73"/>
              <a:gd name="T1" fmla="*/ 62 h 64"/>
              <a:gd name="T2" fmla="*/ 58 w 73"/>
              <a:gd name="T3" fmla="*/ 49 h 64"/>
              <a:gd name="T4" fmla="*/ 46 w 73"/>
              <a:gd name="T5" fmla="*/ 43 h 64"/>
              <a:gd name="T6" fmla="*/ 44 w 73"/>
              <a:gd name="T7" fmla="*/ 42 h 64"/>
              <a:gd name="T8" fmla="*/ 44 w 73"/>
              <a:gd name="T9" fmla="*/ 42 h 64"/>
              <a:gd name="T10" fmla="*/ 44 w 73"/>
              <a:gd name="T11" fmla="*/ 42 h 64"/>
              <a:gd name="T12" fmla="*/ 42 w 73"/>
              <a:gd name="T13" fmla="*/ 41 h 64"/>
              <a:gd name="T14" fmla="*/ 42 w 73"/>
              <a:gd name="T15" fmla="*/ 41 h 64"/>
              <a:gd name="T16" fmla="*/ 42 w 73"/>
              <a:gd name="T17" fmla="*/ 41 h 64"/>
              <a:gd name="T18" fmla="*/ 39 w 73"/>
              <a:gd name="T19" fmla="*/ 36 h 64"/>
              <a:gd name="T20" fmla="*/ 39 w 73"/>
              <a:gd name="T21" fmla="*/ 36 h 64"/>
              <a:gd name="T22" fmla="*/ 40 w 73"/>
              <a:gd name="T23" fmla="*/ 35 h 64"/>
              <a:gd name="T24" fmla="*/ 40 w 73"/>
              <a:gd name="T25" fmla="*/ 35 h 64"/>
              <a:gd name="T26" fmla="*/ 40 w 73"/>
              <a:gd name="T27" fmla="*/ 35 h 64"/>
              <a:gd name="T28" fmla="*/ 40 w 73"/>
              <a:gd name="T29" fmla="*/ 33 h 64"/>
              <a:gd name="T30" fmla="*/ 41 w 73"/>
              <a:gd name="T31" fmla="*/ 19 h 64"/>
              <a:gd name="T32" fmla="*/ 37 w 73"/>
              <a:gd name="T33" fmla="*/ 0 h 64"/>
              <a:gd name="T34" fmla="*/ 33 w 73"/>
              <a:gd name="T35" fmla="*/ 19 h 64"/>
              <a:gd name="T36" fmla="*/ 34 w 73"/>
              <a:gd name="T37" fmla="*/ 33 h 64"/>
              <a:gd name="T38" fmla="*/ 34 w 73"/>
              <a:gd name="T39" fmla="*/ 35 h 64"/>
              <a:gd name="T40" fmla="*/ 34 w 73"/>
              <a:gd name="T41" fmla="*/ 35 h 64"/>
              <a:gd name="T42" fmla="*/ 34 w 73"/>
              <a:gd name="T43" fmla="*/ 35 h 64"/>
              <a:gd name="T44" fmla="*/ 34 w 73"/>
              <a:gd name="T45" fmla="*/ 36 h 64"/>
              <a:gd name="T46" fmla="*/ 31 w 73"/>
              <a:gd name="T47" fmla="*/ 41 h 64"/>
              <a:gd name="T48" fmla="*/ 31 w 73"/>
              <a:gd name="T49" fmla="*/ 41 h 64"/>
              <a:gd name="T50" fmla="*/ 31 w 73"/>
              <a:gd name="T51" fmla="*/ 41 h 64"/>
              <a:gd name="T52" fmla="*/ 30 w 73"/>
              <a:gd name="T53" fmla="*/ 42 h 64"/>
              <a:gd name="T54" fmla="*/ 30 w 73"/>
              <a:gd name="T55" fmla="*/ 42 h 64"/>
              <a:gd name="T56" fmla="*/ 30 w 73"/>
              <a:gd name="T57" fmla="*/ 42 h 64"/>
              <a:gd name="T58" fmla="*/ 28 w 73"/>
              <a:gd name="T59" fmla="*/ 43 h 64"/>
              <a:gd name="T60" fmla="*/ 16 w 73"/>
              <a:gd name="T61" fmla="*/ 49 h 64"/>
              <a:gd name="T62" fmla="*/ 2 w 73"/>
              <a:gd name="T63" fmla="*/ 62 h 64"/>
              <a:gd name="T64" fmla="*/ 20 w 73"/>
              <a:gd name="T65" fmla="*/ 56 h 64"/>
              <a:gd name="T66" fmla="*/ 31 w 73"/>
              <a:gd name="T67" fmla="*/ 48 h 64"/>
              <a:gd name="T68" fmla="*/ 33 w 73"/>
              <a:gd name="T69" fmla="*/ 47 h 64"/>
              <a:gd name="T70" fmla="*/ 33 w 73"/>
              <a:gd name="T71" fmla="*/ 47 h 64"/>
              <a:gd name="T72" fmla="*/ 33 w 73"/>
              <a:gd name="T73" fmla="*/ 47 h 64"/>
              <a:gd name="T74" fmla="*/ 34 w 73"/>
              <a:gd name="T75" fmla="*/ 46 h 64"/>
              <a:gd name="T76" fmla="*/ 37 w 73"/>
              <a:gd name="T77" fmla="*/ 47 h 64"/>
              <a:gd name="T78" fmla="*/ 40 w 73"/>
              <a:gd name="T79" fmla="*/ 46 h 64"/>
              <a:gd name="T80" fmla="*/ 41 w 73"/>
              <a:gd name="T81" fmla="*/ 47 h 64"/>
              <a:gd name="T82" fmla="*/ 41 w 73"/>
              <a:gd name="T83" fmla="*/ 47 h 64"/>
              <a:gd name="T84" fmla="*/ 41 w 73"/>
              <a:gd name="T85" fmla="*/ 47 h 64"/>
              <a:gd name="T86" fmla="*/ 43 w 73"/>
              <a:gd name="T87" fmla="*/ 48 h 64"/>
              <a:gd name="T88" fmla="*/ 54 w 73"/>
              <a:gd name="T89" fmla="*/ 56 h 64"/>
              <a:gd name="T90" fmla="*/ 72 w 73"/>
              <a:gd name="T91"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64">
                <a:moveTo>
                  <a:pt x="72" y="62"/>
                </a:moveTo>
                <a:cubicBezTo>
                  <a:pt x="73" y="60"/>
                  <a:pt x="67" y="54"/>
                  <a:pt x="58" y="49"/>
                </a:cubicBezTo>
                <a:cubicBezTo>
                  <a:pt x="53" y="46"/>
                  <a:pt x="49" y="44"/>
                  <a:pt x="46" y="43"/>
                </a:cubicBezTo>
                <a:cubicBezTo>
                  <a:pt x="44" y="42"/>
                  <a:pt x="44" y="42"/>
                  <a:pt x="44" y="42"/>
                </a:cubicBezTo>
                <a:cubicBezTo>
                  <a:pt x="44" y="42"/>
                  <a:pt x="44" y="42"/>
                  <a:pt x="44" y="42"/>
                </a:cubicBezTo>
                <a:cubicBezTo>
                  <a:pt x="44" y="42"/>
                  <a:pt x="44" y="42"/>
                  <a:pt x="44" y="42"/>
                </a:cubicBezTo>
                <a:cubicBezTo>
                  <a:pt x="43" y="42"/>
                  <a:pt x="43" y="41"/>
                  <a:pt x="42" y="41"/>
                </a:cubicBezTo>
                <a:cubicBezTo>
                  <a:pt x="42" y="41"/>
                  <a:pt x="42" y="41"/>
                  <a:pt x="42" y="41"/>
                </a:cubicBezTo>
                <a:cubicBezTo>
                  <a:pt x="42" y="41"/>
                  <a:pt x="42" y="41"/>
                  <a:pt x="42" y="41"/>
                </a:cubicBezTo>
                <a:cubicBezTo>
                  <a:pt x="42" y="39"/>
                  <a:pt x="41" y="37"/>
                  <a:pt x="39" y="36"/>
                </a:cubicBezTo>
                <a:cubicBezTo>
                  <a:pt x="39" y="36"/>
                  <a:pt x="39" y="36"/>
                  <a:pt x="39" y="36"/>
                </a:cubicBezTo>
                <a:cubicBezTo>
                  <a:pt x="40" y="36"/>
                  <a:pt x="40" y="35"/>
                  <a:pt x="40" y="35"/>
                </a:cubicBezTo>
                <a:cubicBezTo>
                  <a:pt x="40" y="35"/>
                  <a:pt x="40" y="35"/>
                  <a:pt x="40" y="35"/>
                </a:cubicBezTo>
                <a:cubicBezTo>
                  <a:pt x="40" y="35"/>
                  <a:pt x="40" y="35"/>
                  <a:pt x="40" y="35"/>
                </a:cubicBezTo>
                <a:cubicBezTo>
                  <a:pt x="40" y="33"/>
                  <a:pt x="40" y="33"/>
                  <a:pt x="40" y="33"/>
                </a:cubicBezTo>
                <a:cubicBezTo>
                  <a:pt x="40" y="29"/>
                  <a:pt x="41" y="24"/>
                  <a:pt x="41" y="19"/>
                </a:cubicBezTo>
                <a:cubicBezTo>
                  <a:pt x="41" y="9"/>
                  <a:pt x="39" y="0"/>
                  <a:pt x="37" y="0"/>
                </a:cubicBezTo>
                <a:cubicBezTo>
                  <a:pt x="35" y="0"/>
                  <a:pt x="33" y="9"/>
                  <a:pt x="33" y="19"/>
                </a:cubicBezTo>
                <a:cubicBezTo>
                  <a:pt x="33" y="24"/>
                  <a:pt x="33" y="29"/>
                  <a:pt x="34" y="33"/>
                </a:cubicBezTo>
                <a:cubicBezTo>
                  <a:pt x="34" y="35"/>
                  <a:pt x="34" y="35"/>
                  <a:pt x="34" y="35"/>
                </a:cubicBezTo>
                <a:cubicBezTo>
                  <a:pt x="34" y="35"/>
                  <a:pt x="34" y="35"/>
                  <a:pt x="34" y="35"/>
                </a:cubicBezTo>
                <a:cubicBezTo>
                  <a:pt x="34" y="35"/>
                  <a:pt x="34" y="35"/>
                  <a:pt x="34" y="35"/>
                </a:cubicBezTo>
                <a:cubicBezTo>
                  <a:pt x="34" y="35"/>
                  <a:pt x="34" y="36"/>
                  <a:pt x="34" y="36"/>
                </a:cubicBezTo>
                <a:cubicBezTo>
                  <a:pt x="33" y="37"/>
                  <a:pt x="31" y="39"/>
                  <a:pt x="31" y="41"/>
                </a:cubicBezTo>
                <a:cubicBezTo>
                  <a:pt x="31" y="41"/>
                  <a:pt x="31" y="41"/>
                  <a:pt x="31" y="41"/>
                </a:cubicBezTo>
                <a:cubicBezTo>
                  <a:pt x="31" y="41"/>
                  <a:pt x="31" y="41"/>
                  <a:pt x="31" y="41"/>
                </a:cubicBezTo>
                <a:cubicBezTo>
                  <a:pt x="31" y="41"/>
                  <a:pt x="30" y="42"/>
                  <a:pt x="30" y="42"/>
                </a:cubicBezTo>
                <a:cubicBezTo>
                  <a:pt x="30" y="42"/>
                  <a:pt x="30" y="42"/>
                  <a:pt x="30" y="42"/>
                </a:cubicBezTo>
                <a:cubicBezTo>
                  <a:pt x="30" y="42"/>
                  <a:pt x="30" y="42"/>
                  <a:pt x="30" y="42"/>
                </a:cubicBezTo>
                <a:cubicBezTo>
                  <a:pt x="28" y="43"/>
                  <a:pt x="28" y="43"/>
                  <a:pt x="28" y="43"/>
                </a:cubicBezTo>
                <a:cubicBezTo>
                  <a:pt x="25" y="44"/>
                  <a:pt x="20" y="46"/>
                  <a:pt x="16" y="49"/>
                </a:cubicBezTo>
                <a:cubicBezTo>
                  <a:pt x="7" y="54"/>
                  <a:pt x="0" y="60"/>
                  <a:pt x="2" y="62"/>
                </a:cubicBezTo>
                <a:cubicBezTo>
                  <a:pt x="3" y="64"/>
                  <a:pt x="11" y="61"/>
                  <a:pt x="20" y="56"/>
                </a:cubicBezTo>
                <a:cubicBezTo>
                  <a:pt x="24" y="53"/>
                  <a:pt x="28" y="50"/>
                  <a:pt x="31" y="48"/>
                </a:cubicBezTo>
                <a:cubicBezTo>
                  <a:pt x="33" y="47"/>
                  <a:pt x="33" y="47"/>
                  <a:pt x="33" y="47"/>
                </a:cubicBezTo>
                <a:cubicBezTo>
                  <a:pt x="33" y="47"/>
                  <a:pt x="33" y="47"/>
                  <a:pt x="33" y="47"/>
                </a:cubicBezTo>
                <a:cubicBezTo>
                  <a:pt x="33" y="47"/>
                  <a:pt x="33" y="47"/>
                  <a:pt x="33" y="47"/>
                </a:cubicBezTo>
                <a:cubicBezTo>
                  <a:pt x="33" y="47"/>
                  <a:pt x="34" y="46"/>
                  <a:pt x="34" y="46"/>
                </a:cubicBezTo>
                <a:cubicBezTo>
                  <a:pt x="35" y="46"/>
                  <a:pt x="36" y="47"/>
                  <a:pt x="37" y="47"/>
                </a:cubicBezTo>
                <a:cubicBezTo>
                  <a:pt x="38" y="47"/>
                  <a:pt x="39" y="46"/>
                  <a:pt x="40" y="46"/>
                </a:cubicBezTo>
                <a:cubicBezTo>
                  <a:pt x="40" y="46"/>
                  <a:pt x="40" y="47"/>
                  <a:pt x="41" y="47"/>
                </a:cubicBezTo>
                <a:cubicBezTo>
                  <a:pt x="41" y="47"/>
                  <a:pt x="41" y="47"/>
                  <a:pt x="41" y="47"/>
                </a:cubicBezTo>
                <a:cubicBezTo>
                  <a:pt x="41" y="47"/>
                  <a:pt x="41" y="47"/>
                  <a:pt x="41" y="47"/>
                </a:cubicBezTo>
                <a:cubicBezTo>
                  <a:pt x="43" y="48"/>
                  <a:pt x="43" y="48"/>
                  <a:pt x="43" y="48"/>
                </a:cubicBezTo>
                <a:cubicBezTo>
                  <a:pt x="45" y="50"/>
                  <a:pt x="49" y="53"/>
                  <a:pt x="54" y="56"/>
                </a:cubicBezTo>
                <a:cubicBezTo>
                  <a:pt x="63" y="61"/>
                  <a:pt x="71" y="64"/>
                  <a:pt x="72" y="62"/>
                </a:cubicBezTo>
              </a:path>
            </a:pathLst>
          </a:custGeom>
          <a:solidFill>
            <a:schemeClr val="accent2"/>
          </a:solidFill>
          <a:ln w="11113" cap="flat">
            <a:noFill/>
            <a:prstDash val="solid"/>
            <a:miter lim="800000"/>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0" name="任意多边形: 形状 39">
            <a:extLst>
              <a:ext uri="{FF2B5EF4-FFF2-40B4-BE49-F238E27FC236}">
                <a16:creationId xmlns:a16="http://schemas.microsoft.com/office/drawing/2014/main" id="{2DAADDF9-DAF4-6E1C-D5B8-BC941FD66E95}"/>
              </a:ext>
            </a:extLst>
          </p:cNvPr>
          <p:cNvSpPr/>
          <p:nvPr>
            <p:custDataLst>
              <p:tags r:id="rId2"/>
            </p:custDataLst>
          </p:nvPr>
        </p:nvSpPr>
        <p:spPr bwMode="auto">
          <a:xfrm>
            <a:off x="6456568" y="1911464"/>
            <a:ext cx="1273655" cy="1744644"/>
          </a:xfrm>
          <a:custGeom>
            <a:avLst/>
            <a:gdLst>
              <a:gd name="T0" fmla="*/ 26 w 27"/>
              <a:gd name="T1" fmla="*/ 28 h 37"/>
              <a:gd name="T2" fmla="*/ 23 w 27"/>
              <a:gd name="T3" fmla="*/ 27 h 37"/>
              <a:gd name="T4" fmla="*/ 2 w 27"/>
              <a:gd name="T5" fmla="*/ 0 h 37"/>
              <a:gd name="T6" fmla="*/ 0 w 27"/>
              <a:gd name="T7" fmla="*/ 1 h 37"/>
              <a:gd name="T8" fmla="*/ 1 w 27"/>
              <a:gd name="T9" fmla="*/ 3 h 37"/>
              <a:gd name="T10" fmla="*/ 20 w 27"/>
              <a:gd name="T11" fmla="*/ 27 h 37"/>
              <a:gd name="T12" fmla="*/ 18 w 27"/>
              <a:gd name="T13" fmla="*/ 27 h 37"/>
              <a:gd name="T14" fmla="*/ 17 w 27"/>
              <a:gd name="T15" fmla="*/ 27 h 37"/>
              <a:gd name="T16" fmla="*/ 16 w 27"/>
              <a:gd name="T17" fmla="*/ 29 h 37"/>
              <a:gd name="T18" fmla="*/ 20 w 27"/>
              <a:gd name="T19" fmla="*/ 36 h 37"/>
              <a:gd name="T20" fmla="*/ 21 w 27"/>
              <a:gd name="T21" fmla="*/ 37 h 37"/>
              <a:gd name="T22" fmla="*/ 22 w 27"/>
              <a:gd name="T23" fmla="*/ 36 h 37"/>
              <a:gd name="T24" fmla="*/ 27 w 27"/>
              <a:gd name="T25"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7">
                <a:moveTo>
                  <a:pt x="26" y="28"/>
                </a:moveTo>
                <a:cubicBezTo>
                  <a:pt x="23" y="27"/>
                  <a:pt x="23" y="27"/>
                  <a:pt x="23" y="27"/>
                </a:cubicBezTo>
                <a:cubicBezTo>
                  <a:pt x="22" y="15"/>
                  <a:pt x="14" y="4"/>
                  <a:pt x="2" y="0"/>
                </a:cubicBezTo>
                <a:cubicBezTo>
                  <a:pt x="1" y="0"/>
                  <a:pt x="0" y="0"/>
                  <a:pt x="0" y="1"/>
                </a:cubicBezTo>
                <a:cubicBezTo>
                  <a:pt x="0" y="2"/>
                  <a:pt x="0" y="3"/>
                  <a:pt x="1" y="3"/>
                </a:cubicBezTo>
                <a:cubicBezTo>
                  <a:pt x="12" y="6"/>
                  <a:pt x="19" y="16"/>
                  <a:pt x="20" y="27"/>
                </a:cubicBezTo>
                <a:cubicBezTo>
                  <a:pt x="18" y="27"/>
                  <a:pt x="18" y="27"/>
                  <a:pt x="18" y="27"/>
                </a:cubicBezTo>
                <a:cubicBezTo>
                  <a:pt x="17" y="27"/>
                  <a:pt x="17" y="27"/>
                  <a:pt x="17" y="27"/>
                </a:cubicBezTo>
                <a:cubicBezTo>
                  <a:pt x="16" y="28"/>
                  <a:pt x="16" y="28"/>
                  <a:pt x="16" y="29"/>
                </a:cubicBezTo>
                <a:cubicBezTo>
                  <a:pt x="20" y="36"/>
                  <a:pt x="20" y="36"/>
                  <a:pt x="20" y="36"/>
                </a:cubicBezTo>
                <a:cubicBezTo>
                  <a:pt x="20" y="37"/>
                  <a:pt x="20" y="37"/>
                  <a:pt x="21" y="37"/>
                </a:cubicBezTo>
                <a:cubicBezTo>
                  <a:pt x="22" y="37"/>
                  <a:pt x="22" y="37"/>
                  <a:pt x="22" y="36"/>
                </a:cubicBezTo>
                <a:cubicBezTo>
                  <a:pt x="27" y="30"/>
                  <a:pt x="27" y="30"/>
                  <a:pt x="27" y="30"/>
                </a:cubicBezTo>
              </a:path>
            </a:pathLst>
          </a:custGeom>
          <a:solidFill>
            <a:schemeClr val="accent1">
              <a:lumMod val="85000"/>
            </a:schemeClr>
          </a:solidFill>
          <a:ln w="11113" cap="flat">
            <a:noFill/>
            <a:prstDash val="solid"/>
            <a:miter lim="800000"/>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1" name="任意多边形: 形状 40">
            <a:extLst>
              <a:ext uri="{FF2B5EF4-FFF2-40B4-BE49-F238E27FC236}">
                <a16:creationId xmlns:a16="http://schemas.microsoft.com/office/drawing/2014/main" id="{EBB24497-6077-DEE9-2B7F-B937D9080910}"/>
              </a:ext>
            </a:extLst>
          </p:cNvPr>
          <p:cNvSpPr/>
          <p:nvPr>
            <p:custDataLst>
              <p:tags r:id="rId3"/>
            </p:custDataLst>
          </p:nvPr>
        </p:nvSpPr>
        <p:spPr bwMode="auto">
          <a:xfrm>
            <a:off x="5136477" y="4219963"/>
            <a:ext cx="1976819" cy="524058"/>
          </a:xfrm>
          <a:custGeom>
            <a:avLst/>
            <a:gdLst>
              <a:gd name="T0" fmla="*/ 40 w 42"/>
              <a:gd name="T1" fmla="*/ 1 h 11"/>
              <a:gd name="T2" fmla="*/ 9 w 42"/>
              <a:gd name="T3" fmla="*/ 5 h 11"/>
              <a:gd name="T4" fmla="*/ 10 w 42"/>
              <a:gd name="T5" fmla="*/ 4 h 11"/>
              <a:gd name="T6" fmla="*/ 11 w 42"/>
              <a:gd name="T7" fmla="*/ 2 h 11"/>
              <a:gd name="T8" fmla="*/ 9 w 42"/>
              <a:gd name="T9" fmla="*/ 1 h 11"/>
              <a:gd name="T10" fmla="*/ 2 w 42"/>
              <a:gd name="T11" fmla="*/ 0 h 11"/>
              <a:gd name="T12" fmla="*/ 0 w 42"/>
              <a:gd name="T13" fmla="*/ 1 h 11"/>
              <a:gd name="T14" fmla="*/ 0 w 42"/>
              <a:gd name="T15" fmla="*/ 2 h 11"/>
              <a:gd name="T16" fmla="*/ 3 w 42"/>
              <a:gd name="T17" fmla="*/ 10 h 11"/>
              <a:gd name="T18" fmla="*/ 5 w 42"/>
              <a:gd name="T19" fmla="*/ 11 h 11"/>
              <a:gd name="T20" fmla="*/ 6 w 42"/>
              <a:gd name="T21" fmla="*/ 10 h 11"/>
              <a:gd name="T22" fmla="*/ 7 w 42"/>
              <a:gd name="T23" fmla="*/ 8 h 11"/>
              <a:gd name="T24" fmla="*/ 21 w 42"/>
              <a:gd name="T25" fmla="*/ 11 h 11"/>
              <a:gd name="T26" fmla="*/ 42 w 42"/>
              <a:gd name="T27" fmla="*/ 3 h 11"/>
              <a:gd name="T28" fmla="*/ 42 w 42"/>
              <a:gd name="T29" fmla="*/ 1 h 11"/>
              <a:gd name="T30" fmla="*/ 40 w 42"/>
              <a:gd name="T3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11">
                <a:moveTo>
                  <a:pt x="40" y="1"/>
                </a:moveTo>
                <a:cubicBezTo>
                  <a:pt x="31" y="8"/>
                  <a:pt x="19" y="10"/>
                  <a:pt x="9" y="5"/>
                </a:cubicBezTo>
                <a:cubicBezTo>
                  <a:pt x="10" y="4"/>
                  <a:pt x="10" y="4"/>
                  <a:pt x="10" y="4"/>
                </a:cubicBezTo>
                <a:cubicBezTo>
                  <a:pt x="11" y="3"/>
                  <a:pt x="11" y="2"/>
                  <a:pt x="11" y="2"/>
                </a:cubicBezTo>
                <a:cubicBezTo>
                  <a:pt x="10" y="1"/>
                  <a:pt x="10" y="1"/>
                  <a:pt x="9" y="1"/>
                </a:cubicBezTo>
                <a:cubicBezTo>
                  <a:pt x="2" y="0"/>
                  <a:pt x="2" y="0"/>
                  <a:pt x="2" y="0"/>
                </a:cubicBezTo>
                <a:cubicBezTo>
                  <a:pt x="1" y="0"/>
                  <a:pt x="0" y="0"/>
                  <a:pt x="0" y="1"/>
                </a:cubicBezTo>
                <a:cubicBezTo>
                  <a:pt x="0" y="1"/>
                  <a:pt x="0" y="2"/>
                  <a:pt x="0" y="2"/>
                </a:cubicBezTo>
                <a:cubicBezTo>
                  <a:pt x="3" y="10"/>
                  <a:pt x="3" y="10"/>
                  <a:pt x="3" y="10"/>
                </a:cubicBezTo>
                <a:cubicBezTo>
                  <a:pt x="3" y="10"/>
                  <a:pt x="4" y="11"/>
                  <a:pt x="5" y="11"/>
                </a:cubicBezTo>
                <a:cubicBezTo>
                  <a:pt x="5" y="11"/>
                  <a:pt x="6" y="10"/>
                  <a:pt x="6" y="10"/>
                </a:cubicBezTo>
                <a:cubicBezTo>
                  <a:pt x="7" y="8"/>
                  <a:pt x="7" y="8"/>
                  <a:pt x="7" y="8"/>
                </a:cubicBezTo>
                <a:cubicBezTo>
                  <a:pt x="12" y="10"/>
                  <a:pt x="16" y="11"/>
                  <a:pt x="21" y="11"/>
                </a:cubicBezTo>
                <a:cubicBezTo>
                  <a:pt x="28" y="11"/>
                  <a:pt x="36" y="8"/>
                  <a:pt x="42" y="3"/>
                </a:cubicBezTo>
                <a:cubicBezTo>
                  <a:pt x="42" y="2"/>
                  <a:pt x="42" y="1"/>
                  <a:pt x="42" y="1"/>
                </a:cubicBezTo>
                <a:cubicBezTo>
                  <a:pt x="41" y="0"/>
                  <a:pt x="40" y="0"/>
                  <a:pt x="40" y="1"/>
                </a:cubicBezTo>
                <a:close/>
              </a:path>
            </a:pathLst>
          </a:custGeom>
          <a:solidFill>
            <a:schemeClr val="accent1">
              <a:lumMod val="75000"/>
            </a:schemeClr>
          </a:solidFill>
          <a:ln w="11113" cap="flat">
            <a:noFill/>
            <a:prstDash val="solid"/>
            <a:miter lim="800000"/>
          </a:ln>
        </p:spPr>
        <p:txBody>
          <a:bodyPr vert="horz" wrap="square" lIns="91440" tIns="45720" rIns="91440" bIns="45720" numCol="1" anchor="t" anchorCtr="0" compatLnSpc="1">
            <a:normAutofit/>
          </a:bodyPr>
          <a:lstStyle/>
          <a:p>
            <a:endParaRPr lang="en-US">
              <a:solidFill>
                <a:schemeClr val="dk1"/>
              </a:solidFill>
              <a:cs typeface="+mn-ea"/>
              <a:sym typeface="+mn-lt"/>
            </a:endParaRPr>
          </a:p>
        </p:txBody>
      </p:sp>
      <p:sp>
        <p:nvSpPr>
          <p:cNvPr id="42" name="任意多边形: 形状 41">
            <a:extLst>
              <a:ext uri="{FF2B5EF4-FFF2-40B4-BE49-F238E27FC236}">
                <a16:creationId xmlns:a16="http://schemas.microsoft.com/office/drawing/2014/main" id="{3CC5F9B0-022A-F290-A1DA-6ED4C504F478}"/>
              </a:ext>
            </a:extLst>
          </p:cNvPr>
          <p:cNvSpPr/>
          <p:nvPr>
            <p:custDataLst>
              <p:tags r:id="rId4"/>
            </p:custDataLst>
          </p:nvPr>
        </p:nvSpPr>
        <p:spPr bwMode="auto">
          <a:xfrm>
            <a:off x="4572620" y="1865029"/>
            <a:ext cx="1220587" cy="1791077"/>
          </a:xfrm>
          <a:custGeom>
            <a:avLst/>
            <a:gdLst>
              <a:gd name="T0" fmla="*/ 4 w 26"/>
              <a:gd name="T1" fmla="*/ 38 h 38"/>
              <a:gd name="T2" fmla="*/ 5 w 26"/>
              <a:gd name="T3" fmla="*/ 38 h 38"/>
              <a:gd name="T4" fmla="*/ 6 w 26"/>
              <a:gd name="T5" fmla="*/ 36 h 38"/>
              <a:gd name="T6" fmla="*/ 17 w 26"/>
              <a:gd name="T7" fmla="*/ 8 h 38"/>
              <a:gd name="T8" fmla="*/ 18 w 26"/>
              <a:gd name="T9" fmla="*/ 10 h 38"/>
              <a:gd name="T10" fmla="*/ 19 w 26"/>
              <a:gd name="T11" fmla="*/ 11 h 38"/>
              <a:gd name="T12" fmla="*/ 21 w 26"/>
              <a:gd name="T13" fmla="*/ 10 h 38"/>
              <a:gd name="T14" fmla="*/ 25 w 26"/>
              <a:gd name="T15" fmla="*/ 4 h 38"/>
              <a:gd name="T16" fmla="*/ 25 w 26"/>
              <a:gd name="T17" fmla="*/ 2 h 38"/>
              <a:gd name="T18" fmla="*/ 24 w 26"/>
              <a:gd name="T19" fmla="*/ 1 h 38"/>
              <a:gd name="T20" fmla="*/ 16 w 26"/>
              <a:gd name="T21" fmla="*/ 1 h 38"/>
              <a:gd name="T22" fmla="*/ 15 w 26"/>
              <a:gd name="T23" fmla="*/ 1 h 38"/>
              <a:gd name="T24" fmla="*/ 15 w 26"/>
              <a:gd name="T25" fmla="*/ 3 h 38"/>
              <a:gd name="T26" fmla="*/ 16 w 26"/>
              <a:gd name="T27" fmla="*/ 5 h 38"/>
              <a:gd name="T28" fmla="*/ 3 w 26"/>
              <a:gd name="T29" fmla="*/ 37 h 38"/>
              <a:gd name="T30" fmla="*/ 4 w 26"/>
              <a:gd name="T3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8">
                <a:moveTo>
                  <a:pt x="4" y="38"/>
                </a:moveTo>
                <a:cubicBezTo>
                  <a:pt x="5" y="38"/>
                  <a:pt x="5" y="38"/>
                  <a:pt x="5" y="38"/>
                </a:cubicBezTo>
                <a:cubicBezTo>
                  <a:pt x="6" y="38"/>
                  <a:pt x="6" y="37"/>
                  <a:pt x="6" y="36"/>
                </a:cubicBezTo>
                <a:cubicBezTo>
                  <a:pt x="3" y="25"/>
                  <a:pt x="8" y="14"/>
                  <a:pt x="17" y="8"/>
                </a:cubicBezTo>
                <a:cubicBezTo>
                  <a:pt x="18" y="10"/>
                  <a:pt x="18" y="10"/>
                  <a:pt x="18" y="10"/>
                </a:cubicBezTo>
                <a:cubicBezTo>
                  <a:pt x="18" y="10"/>
                  <a:pt x="19" y="11"/>
                  <a:pt x="19" y="11"/>
                </a:cubicBezTo>
                <a:cubicBezTo>
                  <a:pt x="20" y="11"/>
                  <a:pt x="20" y="11"/>
                  <a:pt x="21" y="10"/>
                </a:cubicBezTo>
                <a:cubicBezTo>
                  <a:pt x="25" y="4"/>
                  <a:pt x="25" y="4"/>
                  <a:pt x="25" y="4"/>
                </a:cubicBezTo>
                <a:cubicBezTo>
                  <a:pt x="26" y="3"/>
                  <a:pt x="26" y="3"/>
                  <a:pt x="25" y="2"/>
                </a:cubicBezTo>
                <a:cubicBezTo>
                  <a:pt x="25" y="2"/>
                  <a:pt x="25" y="1"/>
                  <a:pt x="24" y="1"/>
                </a:cubicBezTo>
                <a:cubicBezTo>
                  <a:pt x="16" y="1"/>
                  <a:pt x="16" y="1"/>
                  <a:pt x="16" y="1"/>
                </a:cubicBezTo>
                <a:cubicBezTo>
                  <a:pt x="16" y="0"/>
                  <a:pt x="15" y="1"/>
                  <a:pt x="15" y="1"/>
                </a:cubicBezTo>
                <a:cubicBezTo>
                  <a:pt x="15" y="2"/>
                  <a:pt x="14" y="2"/>
                  <a:pt x="15" y="3"/>
                </a:cubicBezTo>
                <a:cubicBezTo>
                  <a:pt x="16" y="5"/>
                  <a:pt x="16" y="5"/>
                  <a:pt x="16" y="5"/>
                </a:cubicBezTo>
                <a:cubicBezTo>
                  <a:pt x="5" y="12"/>
                  <a:pt x="0" y="25"/>
                  <a:pt x="3" y="37"/>
                </a:cubicBezTo>
                <a:cubicBezTo>
                  <a:pt x="3" y="38"/>
                  <a:pt x="4" y="38"/>
                  <a:pt x="4" y="38"/>
                </a:cubicBezTo>
                <a:close/>
              </a:path>
            </a:pathLst>
          </a:custGeom>
          <a:solidFill>
            <a:schemeClr val="accent1">
              <a:lumMod val="85000"/>
            </a:schemeClr>
          </a:solidFill>
          <a:ln w="11113" cap="flat">
            <a:noFill/>
            <a:prstDash val="solid"/>
            <a:miter lim="800000"/>
          </a:ln>
        </p:spPr>
        <p:txBody>
          <a:bodyPr vert="horz" wrap="square" lIns="91440" tIns="45720" rIns="91440" bIns="45720" numCol="1" anchor="t" anchorCtr="0" compatLnSpc="1">
            <a:normAutofit/>
          </a:bodyPr>
          <a:lstStyle/>
          <a:p>
            <a:endParaRPr lang="en-US">
              <a:solidFill>
                <a:schemeClr val="dk1"/>
              </a:solidFill>
              <a:cs typeface="+mn-ea"/>
              <a:sym typeface="+mn-lt"/>
            </a:endParaRPr>
          </a:p>
        </p:txBody>
      </p:sp>
      <p:sp>
        <p:nvSpPr>
          <p:cNvPr id="37" name="文本框 36">
            <a:extLst>
              <a:ext uri="{FF2B5EF4-FFF2-40B4-BE49-F238E27FC236}">
                <a16:creationId xmlns:a16="http://schemas.microsoft.com/office/drawing/2014/main" id="{B668DC81-6907-0CC4-ECB7-C9B4C5FEBD26}"/>
              </a:ext>
            </a:extLst>
          </p:cNvPr>
          <p:cNvSpPr txBox="1"/>
          <p:nvPr>
            <p:custDataLst>
              <p:tags r:id="rId5"/>
            </p:custDataLst>
          </p:nvPr>
        </p:nvSpPr>
        <p:spPr>
          <a:xfrm>
            <a:off x="1772588" y="2424951"/>
            <a:ext cx="2611177" cy="599240"/>
          </a:xfrm>
          <a:prstGeom prst="rect">
            <a:avLst/>
          </a:prstGeom>
          <a:noFill/>
        </p:spPr>
        <p:txBody>
          <a:bodyPr wrap="square" lIns="91440" tIns="45720" rIns="91440" bIns="45720">
            <a:normAutofit/>
          </a:bodyPr>
          <a:lstStyle/>
          <a:p>
            <a:pPr algn="r">
              <a:lnSpc>
                <a:spcPct val="120000"/>
              </a:lnSpc>
            </a:pPr>
            <a:r>
              <a:rPr lang="en-US" altLang="zh-CN" sz="1100" dirty="0">
                <a:solidFill>
                  <a:schemeClr val="dk1"/>
                </a:solidFill>
                <a:cs typeface="+mn-ea"/>
                <a:sym typeface="+mn-lt"/>
              </a:rPr>
              <a:t>Expecting a Transformer-based model with higher accuracy.</a:t>
            </a:r>
          </a:p>
        </p:txBody>
      </p:sp>
      <p:sp>
        <p:nvSpPr>
          <p:cNvPr id="38" name="矩形 37">
            <a:extLst>
              <a:ext uri="{FF2B5EF4-FFF2-40B4-BE49-F238E27FC236}">
                <a16:creationId xmlns:a16="http://schemas.microsoft.com/office/drawing/2014/main" id="{EB616932-082F-C701-D96B-060679355996}"/>
              </a:ext>
            </a:extLst>
          </p:cNvPr>
          <p:cNvSpPr/>
          <p:nvPr>
            <p:custDataLst>
              <p:tags r:id="rId6"/>
            </p:custDataLst>
          </p:nvPr>
        </p:nvSpPr>
        <p:spPr>
          <a:xfrm>
            <a:off x="1772588" y="1917120"/>
            <a:ext cx="2611177" cy="507831"/>
          </a:xfrm>
          <a:prstGeom prst="rect">
            <a:avLst/>
          </a:prstGeom>
        </p:spPr>
        <p:txBody>
          <a:bodyPr wrap="square" lIns="91440" tIns="45720" rIns="91440" bIns="45720" anchor="ctr">
            <a:normAutofit/>
          </a:bodyPr>
          <a:lstStyle/>
          <a:p>
            <a:pPr algn="r"/>
            <a:r>
              <a:rPr lang="en-US" altLang="zh-CN" b="1" dirty="0">
                <a:solidFill>
                  <a:schemeClr val="dk1"/>
                </a:solidFill>
                <a:cs typeface="+mn-ea"/>
                <a:sym typeface="+mn-lt"/>
              </a:rPr>
              <a:t>Model Performance</a:t>
            </a:r>
          </a:p>
        </p:txBody>
      </p:sp>
      <p:sp>
        <p:nvSpPr>
          <p:cNvPr id="35" name="文本框 34">
            <a:extLst>
              <a:ext uri="{FF2B5EF4-FFF2-40B4-BE49-F238E27FC236}">
                <a16:creationId xmlns:a16="http://schemas.microsoft.com/office/drawing/2014/main" id="{F753EC69-7967-129F-9C7F-C5C198ED2589}"/>
              </a:ext>
            </a:extLst>
          </p:cNvPr>
          <p:cNvSpPr txBox="1"/>
          <p:nvPr>
            <p:custDataLst>
              <p:tags r:id="rId7"/>
            </p:custDataLst>
          </p:nvPr>
        </p:nvSpPr>
        <p:spPr>
          <a:xfrm>
            <a:off x="4762810" y="5376685"/>
            <a:ext cx="2724150" cy="787452"/>
          </a:xfrm>
          <a:prstGeom prst="rect">
            <a:avLst/>
          </a:prstGeom>
          <a:noFill/>
        </p:spPr>
        <p:txBody>
          <a:bodyPr wrap="square" lIns="91440" tIns="45720" rIns="91440" bIns="45720">
            <a:normAutofit/>
          </a:bodyPr>
          <a:lstStyle/>
          <a:p>
            <a:pPr algn="ctr">
              <a:lnSpc>
                <a:spcPct val="120000"/>
              </a:lnSpc>
            </a:pPr>
            <a:r>
              <a:rPr lang="en-US" altLang="zh-CN" sz="1100" dirty="0">
                <a:solidFill>
                  <a:schemeClr val="dk1"/>
                </a:solidFill>
                <a:cs typeface="+mn-ea"/>
                <a:sym typeface="+mn-lt"/>
              </a:rPr>
              <a:t>The introduction of better models enables more benefits to be obtained in the deployment of related products</a:t>
            </a:r>
          </a:p>
        </p:txBody>
      </p:sp>
      <p:sp>
        <p:nvSpPr>
          <p:cNvPr id="36" name="矩形 35">
            <a:extLst>
              <a:ext uri="{FF2B5EF4-FFF2-40B4-BE49-F238E27FC236}">
                <a16:creationId xmlns:a16="http://schemas.microsoft.com/office/drawing/2014/main" id="{51452F3B-85A5-B4D4-6037-8486F9E6D25E}"/>
              </a:ext>
            </a:extLst>
          </p:cNvPr>
          <p:cNvSpPr/>
          <p:nvPr>
            <p:custDataLst>
              <p:tags r:id="rId8"/>
            </p:custDataLst>
          </p:nvPr>
        </p:nvSpPr>
        <p:spPr>
          <a:xfrm>
            <a:off x="4033704" y="4868854"/>
            <a:ext cx="4182363" cy="507831"/>
          </a:xfrm>
          <a:prstGeom prst="rect">
            <a:avLst/>
          </a:prstGeom>
        </p:spPr>
        <p:txBody>
          <a:bodyPr wrap="square" lIns="91440" tIns="45720" rIns="91440" bIns="45720" anchor="ctr">
            <a:normAutofit fontScale="92500"/>
          </a:bodyPr>
          <a:lstStyle/>
          <a:p>
            <a:pPr algn="ctr"/>
            <a:r>
              <a:rPr lang="en-US" altLang="zh-CN" b="1" dirty="0">
                <a:solidFill>
                  <a:schemeClr val="dk1"/>
                </a:solidFill>
                <a:cs typeface="+mn-ea"/>
                <a:sym typeface="+mn-lt"/>
              </a:rPr>
              <a:t>Company cooperation project income</a:t>
            </a:r>
          </a:p>
        </p:txBody>
      </p:sp>
      <p:sp>
        <p:nvSpPr>
          <p:cNvPr id="33" name="文本框 32">
            <a:extLst>
              <a:ext uri="{FF2B5EF4-FFF2-40B4-BE49-F238E27FC236}">
                <a16:creationId xmlns:a16="http://schemas.microsoft.com/office/drawing/2014/main" id="{370E975C-4F4B-B981-1DCC-42AE7C3C02D5}"/>
              </a:ext>
            </a:extLst>
          </p:cNvPr>
          <p:cNvSpPr txBox="1"/>
          <p:nvPr>
            <p:custDataLst>
              <p:tags r:id="rId9"/>
            </p:custDataLst>
          </p:nvPr>
        </p:nvSpPr>
        <p:spPr>
          <a:xfrm>
            <a:off x="7808235" y="2419294"/>
            <a:ext cx="2611177" cy="1009705"/>
          </a:xfrm>
          <a:prstGeom prst="rect">
            <a:avLst/>
          </a:prstGeom>
          <a:noFill/>
        </p:spPr>
        <p:txBody>
          <a:bodyPr wrap="square" lIns="91440" tIns="45720" rIns="91440" bIns="45720">
            <a:normAutofit/>
          </a:bodyPr>
          <a:lstStyle/>
          <a:p>
            <a:pPr>
              <a:lnSpc>
                <a:spcPct val="120000"/>
              </a:lnSpc>
            </a:pPr>
            <a:r>
              <a:rPr lang="en-US" altLang="zh-CN" sz="1100" dirty="0">
                <a:solidFill>
                  <a:schemeClr val="dk1"/>
                </a:solidFill>
                <a:cs typeface="+mn-ea"/>
                <a:sym typeface="+mn-lt"/>
              </a:rPr>
              <a:t>A more novel method of image feature extraction can be provided, which can be applied to academic research in related image fields.</a:t>
            </a:r>
          </a:p>
        </p:txBody>
      </p:sp>
      <p:sp>
        <p:nvSpPr>
          <p:cNvPr id="34" name="矩形 33">
            <a:extLst>
              <a:ext uri="{FF2B5EF4-FFF2-40B4-BE49-F238E27FC236}">
                <a16:creationId xmlns:a16="http://schemas.microsoft.com/office/drawing/2014/main" id="{524B6EFB-9672-F457-E087-83BF3C53210A}"/>
              </a:ext>
            </a:extLst>
          </p:cNvPr>
          <p:cNvSpPr/>
          <p:nvPr>
            <p:custDataLst>
              <p:tags r:id="rId10"/>
            </p:custDataLst>
          </p:nvPr>
        </p:nvSpPr>
        <p:spPr>
          <a:xfrm>
            <a:off x="7808235" y="1911464"/>
            <a:ext cx="2611177" cy="507831"/>
          </a:xfrm>
          <a:prstGeom prst="rect">
            <a:avLst/>
          </a:prstGeom>
        </p:spPr>
        <p:txBody>
          <a:bodyPr wrap="square" lIns="91440" tIns="45720" rIns="91440" bIns="45720" anchor="ctr">
            <a:normAutofit/>
          </a:bodyPr>
          <a:lstStyle/>
          <a:p>
            <a:r>
              <a:rPr lang="en-US" altLang="zh-CN" b="1" dirty="0">
                <a:solidFill>
                  <a:schemeClr val="dk1"/>
                </a:solidFill>
                <a:cs typeface="+mn-ea"/>
                <a:sym typeface="+mn-lt"/>
              </a:rPr>
              <a:t>Feature Extract</a:t>
            </a:r>
          </a:p>
        </p:txBody>
      </p:sp>
      <p:sp>
        <p:nvSpPr>
          <p:cNvPr id="7" name="标题 1">
            <a:extLst>
              <a:ext uri="{FF2B5EF4-FFF2-40B4-BE49-F238E27FC236}">
                <a16:creationId xmlns:a16="http://schemas.microsoft.com/office/drawing/2014/main" id="{203D872C-3F8B-1BBD-61AF-278363A74E9C}"/>
              </a:ext>
            </a:extLst>
          </p:cNvPr>
          <p:cNvSpPr>
            <a:spLocks noGrp="1"/>
          </p:cNvSpPr>
          <p:nvPr>
            <p:ph type="title"/>
          </p:nvPr>
        </p:nvSpPr>
        <p:spPr>
          <a:xfrm>
            <a:off x="669924" y="1"/>
            <a:ext cx="10850563" cy="1028699"/>
          </a:xfrm>
        </p:spPr>
        <p:txBody>
          <a:bodyPr/>
          <a:lstStyle/>
          <a:p>
            <a:r>
              <a:rPr lang="en-US" altLang="zh-CN" sz="2800" dirty="0">
                <a:solidFill>
                  <a:schemeClr val="bg1"/>
                </a:solidFill>
                <a:cs typeface="+mn-ea"/>
                <a:sym typeface="+mn-lt"/>
              </a:rPr>
              <a:t>Existing and Expected Results</a:t>
            </a:r>
            <a:endParaRPr lang="en-US" altLang="zh-CN" dirty="0">
              <a:solidFill>
                <a:schemeClr val="accent1"/>
              </a:solidFill>
              <a:latin typeface="+mn-lt"/>
              <a:ea typeface="+mn-ea"/>
              <a:cs typeface="+mn-ea"/>
              <a:sym typeface="+mn-lt"/>
            </a:endParaRPr>
          </a:p>
        </p:txBody>
      </p:sp>
      <p:sp>
        <p:nvSpPr>
          <p:cNvPr id="8" name="矩形 7">
            <a:extLst>
              <a:ext uri="{FF2B5EF4-FFF2-40B4-BE49-F238E27FC236}">
                <a16:creationId xmlns:a16="http://schemas.microsoft.com/office/drawing/2014/main" id="{E51A7C1B-54B3-9914-D620-89F0BCF21419}"/>
              </a:ext>
            </a:extLst>
          </p:cNvPr>
          <p:cNvSpPr/>
          <p:nvPr>
            <p:custDataLst>
              <p:tags r:id="rId11"/>
            </p:custDataLst>
          </p:nvPr>
        </p:nvSpPr>
        <p:spPr bwMode="auto">
          <a:xfrm>
            <a:off x="669924" y="1026496"/>
            <a:ext cx="6697014" cy="545743"/>
          </a:xfrm>
          <a:prstGeom prst="rect">
            <a:avLst/>
          </a:prstGeom>
          <a:no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normAutofit/>
          </a:bodyPr>
          <a:lstStyle>
            <a:defPPr>
              <a:defRPr lang="en-US"/>
            </a:defPPr>
            <a:lvl1pPr marL="0" algn="l" defTabSz="609600" rtl="0" eaLnBrk="1" latinLnBrk="0" hangingPunct="1">
              <a:defRPr sz="2400" kern="1200">
                <a:solidFill>
                  <a:schemeClr val="dk1"/>
                </a:solidFill>
              </a:defRPr>
            </a:lvl1pPr>
            <a:lvl2pPr marL="609600" algn="l" defTabSz="609600" rtl="0" eaLnBrk="1" latinLnBrk="0" hangingPunct="1">
              <a:defRPr sz="2400" kern="1200">
                <a:solidFill>
                  <a:schemeClr val="dk1"/>
                </a:solidFill>
              </a:defRPr>
            </a:lvl2pPr>
            <a:lvl3pPr marL="1219200" algn="l" defTabSz="609600" rtl="0" eaLnBrk="1" latinLnBrk="0" hangingPunct="1">
              <a:defRPr sz="2400" kern="1200">
                <a:solidFill>
                  <a:schemeClr val="dk1"/>
                </a:solidFill>
              </a:defRPr>
            </a:lvl3pPr>
            <a:lvl4pPr marL="1828800" algn="l" defTabSz="609600" rtl="0" eaLnBrk="1" latinLnBrk="0" hangingPunct="1">
              <a:defRPr sz="2400" kern="1200">
                <a:solidFill>
                  <a:schemeClr val="dk1"/>
                </a:solidFill>
              </a:defRPr>
            </a:lvl4pPr>
            <a:lvl5pPr marL="2438400" algn="l" defTabSz="609600" rtl="0" eaLnBrk="1" latinLnBrk="0" hangingPunct="1">
              <a:defRPr sz="2400" kern="1200">
                <a:solidFill>
                  <a:schemeClr val="dk1"/>
                </a:solidFill>
              </a:defRPr>
            </a:lvl5pPr>
            <a:lvl6pPr marL="3048000" algn="l" defTabSz="609600" rtl="0" eaLnBrk="1" latinLnBrk="0" hangingPunct="1">
              <a:defRPr sz="2400" kern="1200">
                <a:solidFill>
                  <a:schemeClr val="dk1"/>
                </a:solidFill>
              </a:defRPr>
            </a:lvl6pPr>
            <a:lvl7pPr marL="3657600" algn="l" defTabSz="609600" rtl="0" eaLnBrk="1" latinLnBrk="0" hangingPunct="1">
              <a:defRPr sz="2400" kern="1200">
                <a:solidFill>
                  <a:schemeClr val="dk1"/>
                </a:solidFill>
              </a:defRPr>
            </a:lvl7pPr>
            <a:lvl8pPr marL="4267200" algn="l" defTabSz="609600" rtl="0" eaLnBrk="1" latinLnBrk="0" hangingPunct="1">
              <a:defRPr sz="2400" kern="1200">
                <a:solidFill>
                  <a:schemeClr val="dk1"/>
                </a:solidFill>
              </a:defRPr>
            </a:lvl8pPr>
            <a:lvl9pPr marL="4876800" algn="l" defTabSz="609600" rtl="0" eaLnBrk="1" latinLnBrk="0" hangingPunct="1">
              <a:defRPr sz="2400" kern="1200">
                <a:solidFill>
                  <a:schemeClr val="dk1"/>
                </a:solidFill>
              </a:defRPr>
            </a:lvl9pPr>
          </a:lstStyle>
          <a:p>
            <a:pPr>
              <a:lnSpc>
                <a:spcPct val="150000"/>
              </a:lnSpc>
            </a:pPr>
            <a:r>
              <a:rPr lang="fr-FR" altLang="zh-CN" sz="1600" dirty="0">
                <a:cs typeface="+mn-ea"/>
                <a:sym typeface="+mn-lt"/>
              </a:rPr>
              <a:t>Expected Results</a:t>
            </a:r>
          </a:p>
        </p:txBody>
      </p:sp>
    </p:spTree>
    <p:extLst>
      <p:ext uri="{BB962C8B-B14F-4D97-AF65-F5344CB8AC3E}">
        <p14:creationId xmlns:p14="http://schemas.microsoft.com/office/powerpoint/2010/main" val="821084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9525" imgH="9525" progId="TCLayout.ActiveDocument.1">
                  <p:embed/>
                </p:oleObj>
              </mc:Choice>
              <mc:Fallback>
                <p:oleObj name="think-cell Slide" r:id="rId8" imgW="9525" imgH="9525" progId="TCLayout.ActiveDocument.1">
                  <p:embed/>
                  <p:pic>
                    <p:nvPicPr>
                      <p:cNvPr id="0" name="图片 -1"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3"/>
            </p:custDataLst>
          </p:nvPr>
        </p:nvSpPr>
        <p:spPr>
          <a:xfrm>
            <a:off x="0" y="0"/>
            <a:ext cx="158750" cy="158750"/>
          </a:xfrm>
          <a:prstGeom prst="rect">
            <a:avLst/>
          </a:prstGeom>
          <a:solidFill>
            <a:schemeClr val="accent4"/>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solidFill>
                <a:schemeClr val="lt1"/>
              </a:solidFill>
              <a:cs typeface="+mn-ea"/>
              <a:sym typeface="+mn-lt"/>
            </a:endParaRPr>
          </a:p>
        </p:txBody>
      </p:sp>
      <p:sp>
        <p:nvSpPr>
          <p:cNvPr id="6" name="文本框 5"/>
          <p:cNvSpPr txBox="1"/>
          <p:nvPr>
            <p:custDataLst>
              <p:tags r:id="rId4"/>
            </p:custDataLst>
          </p:nvPr>
        </p:nvSpPr>
        <p:spPr>
          <a:xfrm>
            <a:off x="1310005" y="2324100"/>
            <a:ext cx="9571990" cy="1045210"/>
          </a:xfrm>
          <a:prstGeom prst="rect">
            <a:avLst/>
          </a:prstGeom>
          <a:noFill/>
        </p:spPr>
        <p:txBody>
          <a:bodyPr wrap="square" rtlCol="0">
            <a:spAutoFit/>
          </a:bodyPr>
          <a:lstStyle/>
          <a:p>
            <a:pPr algn="ctr"/>
            <a:r>
              <a:rPr lang="en-US" sz="62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Thank you for listening.</a:t>
            </a:r>
          </a:p>
        </p:txBody>
      </p:sp>
      <p:sp>
        <p:nvSpPr>
          <p:cNvPr id="8" name="文本框 7"/>
          <p:cNvSpPr txBox="1"/>
          <p:nvPr>
            <p:custDataLst>
              <p:tags r:id="rId5"/>
            </p:custDataLst>
          </p:nvPr>
        </p:nvSpPr>
        <p:spPr>
          <a:xfrm>
            <a:off x="487906" y="4995726"/>
            <a:ext cx="11216187" cy="1134413"/>
          </a:xfrm>
          <a:prstGeom prst="rect">
            <a:avLst/>
          </a:prstGeom>
          <a:noFill/>
          <a:ln>
            <a:noFill/>
          </a:ln>
        </p:spPr>
        <p:txBody>
          <a:bodyPr wrap="square" rtlCol="0">
            <a:spAutoFit/>
          </a:bodyPr>
          <a:lstStyle/>
          <a:p>
            <a:pPr algn="ctr">
              <a:lnSpc>
                <a:spcPct val="150000"/>
              </a:lnSpc>
            </a:pPr>
            <a:r>
              <a:rPr lang="en-US" altLang="zh-CN" sz="2400" b="1" dirty="0">
                <a:solidFill>
                  <a:srgbClr val="2C7AC4"/>
                </a:solidFill>
              </a:rPr>
              <a:t>Speaker</a:t>
            </a:r>
            <a:r>
              <a:rPr lang="zh-CN" altLang="en-US" sz="2400" dirty="0">
                <a:solidFill>
                  <a:srgbClr val="2C7AC4"/>
                </a:solidFill>
              </a:rPr>
              <a:t>：</a:t>
            </a:r>
            <a:r>
              <a:rPr lang="en-US" altLang="zh-CN" sz="2400" dirty="0" err="1">
                <a:solidFill>
                  <a:srgbClr val="2C7AC4"/>
                </a:solidFill>
              </a:rPr>
              <a:t>Mingchen</a:t>
            </a:r>
            <a:r>
              <a:rPr lang="en-US" altLang="zh-CN" sz="2400" dirty="0">
                <a:solidFill>
                  <a:srgbClr val="2C7AC4"/>
                </a:solidFill>
              </a:rPr>
              <a:t> Wang     </a:t>
            </a:r>
            <a:r>
              <a:rPr lang="en-US" altLang="zh-CN" sz="2400" b="1" dirty="0">
                <a:solidFill>
                  <a:srgbClr val="2C7AC4"/>
                </a:solidFill>
              </a:rPr>
              <a:t>Faculty</a:t>
            </a:r>
            <a:r>
              <a:rPr lang="en-US" altLang="zh-CN" sz="2400" dirty="0">
                <a:solidFill>
                  <a:srgbClr val="2C7AC4"/>
                </a:solidFill>
              </a:rPr>
              <a:t>: Faculty of Innovation Engineering</a:t>
            </a:r>
          </a:p>
          <a:p>
            <a:pPr algn="ctr">
              <a:lnSpc>
                <a:spcPct val="150000"/>
              </a:lnSpc>
            </a:pPr>
            <a:r>
              <a:rPr lang="en-US" altLang="zh-CN" sz="2400" b="1" dirty="0">
                <a:solidFill>
                  <a:srgbClr val="2C7AC4"/>
                </a:solidFill>
              </a:rPr>
              <a:t>Date</a:t>
            </a:r>
            <a:r>
              <a:rPr lang="zh-CN" altLang="en-US" sz="2400" dirty="0">
                <a:solidFill>
                  <a:srgbClr val="2C7AC4"/>
                </a:solidFill>
              </a:rPr>
              <a:t>：</a:t>
            </a:r>
            <a:r>
              <a:rPr lang="en-US" altLang="zh-CN" sz="2400" dirty="0">
                <a:solidFill>
                  <a:srgbClr val="2C7AC4"/>
                </a:solidFill>
              </a:rPr>
              <a:t>2024.11.13.</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3234141" y="3660859"/>
            <a:ext cx="8456798" cy="507509"/>
          </a:xfrm>
        </p:spPr>
        <p:txBody>
          <a:bodyPr>
            <a:noAutofit/>
          </a:bodyPr>
          <a:lstStyle/>
          <a:p>
            <a:pPr lvl="0">
              <a:defRPr/>
            </a:pPr>
            <a:r>
              <a:rPr lang="en-US" altLang="zh-CN" sz="3200" b="1" dirty="0">
                <a:solidFill>
                  <a:schemeClr val="bg1"/>
                </a:solidFill>
                <a:cs typeface="+mn-ea"/>
                <a:sym typeface="+mn-lt"/>
              </a:rPr>
              <a:t>Research Background</a:t>
            </a:r>
          </a:p>
        </p:txBody>
      </p:sp>
      <p:sp>
        <p:nvSpPr>
          <p:cNvPr id="9" name="文本框 8"/>
          <p:cNvSpPr txBox="1"/>
          <p:nvPr>
            <p:custDataLst>
              <p:tags r:id="rId1"/>
            </p:custDataLst>
          </p:nvPr>
        </p:nvSpPr>
        <p:spPr>
          <a:xfrm>
            <a:off x="990884" y="3507599"/>
            <a:ext cx="901523" cy="814030"/>
          </a:xfrm>
          <a:prstGeom prst="rect">
            <a:avLst/>
          </a:prstGeom>
          <a:noFill/>
          <a:ln w="117475">
            <a:noFill/>
          </a:ln>
        </p:spPr>
        <p:txBody>
          <a:bodyPr wrap="none" rtlCol="0">
            <a:prstTxWarp prst="textPlain">
              <a:avLst/>
            </a:prstTxWarp>
            <a:spAutoFit/>
          </a:bodyPr>
          <a:lstStyle/>
          <a:p>
            <a:r>
              <a:rPr lang="en-US" altLang="zh-CN" b="1" spc="-150" dirty="0">
                <a:solidFill>
                  <a:schemeClr val="accent1"/>
                </a:solidFill>
                <a:cs typeface="+mn-ea"/>
                <a:sym typeface="+mn-lt"/>
              </a:rPr>
              <a:t>01</a:t>
            </a:r>
          </a:p>
        </p:txBody>
      </p:sp>
      <p:pic>
        <p:nvPicPr>
          <p:cNvPr id="4" name="图片 3" descr="D:\01啊菜\02珠澳学姐\珠澳学姐澳门四校图片\澳科大照片\DSC09086.jpgDSC09086"/>
          <p:cNvPicPr>
            <a:picLocks noChangeAspect="1"/>
          </p:cNvPicPr>
          <p:nvPr userDrawn="1">
            <p:custDataLst>
              <p:tags r:id="rId2"/>
            </p:custDataLst>
          </p:nvPr>
        </p:nvPicPr>
        <p:blipFill rotWithShape="1">
          <a:blip r:embed="rId6">
            <a:alphaModFix amt="69000"/>
            <a:duotone>
              <a:schemeClr val="accent1">
                <a:shade val="45000"/>
                <a:satMod val="135000"/>
              </a:schemeClr>
              <a:prstClr val="white"/>
            </a:duotone>
          </a:blip>
          <a:srcRect/>
          <a:stretch>
            <a:fillRect/>
          </a:stretch>
        </p:blipFill>
        <p:spPr>
          <a:xfrm>
            <a:off x="-635" y="0"/>
            <a:ext cx="12192635" cy="2853161"/>
          </a:xfrm>
          <a:prstGeom prst="rect">
            <a:avLst/>
          </a:prstGeom>
        </p:spPr>
      </p:pic>
      <p:sp>
        <p:nvSpPr>
          <p:cNvPr id="2" name="矩形 1"/>
          <p:cNvSpPr/>
          <p:nvPr userDrawn="1">
            <p:custDataLst>
              <p:tags r:id="rId3"/>
            </p:custDataLst>
          </p:nvPr>
        </p:nvSpPr>
        <p:spPr>
          <a:xfrm>
            <a:off x="0" y="2853161"/>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162">
            <a:extLst>
              <a:ext uri="{FF2B5EF4-FFF2-40B4-BE49-F238E27FC236}">
                <a16:creationId xmlns:a16="http://schemas.microsoft.com/office/drawing/2014/main" id="{A287E724-7906-1BCC-B8BC-1CB292C4474C}"/>
              </a:ext>
            </a:extLst>
          </p:cNvPr>
          <p:cNvSpPr>
            <a:spLocks noChangeAspect="1"/>
          </p:cNvSpPr>
          <p:nvPr/>
        </p:nvSpPr>
        <p:spPr bwMode="auto">
          <a:xfrm>
            <a:off x="2154548" y="3548879"/>
            <a:ext cx="901728" cy="768312"/>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cxnSp>
        <p:nvCxnSpPr>
          <p:cNvPr id="7" name="直接连接符 6">
            <a:extLst>
              <a:ext uri="{FF2B5EF4-FFF2-40B4-BE49-F238E27FC236}">
                <a16:creationId xmlns:a16="http://schemas.microsoft.com/office/drawing/2014/main" id="{2608E82E-754B-6498-2399-4EC418B08F06}"/>
              </a:ext>
            </a:extLst>
          </p:cNvPr>
          <p:cNvCxnSpPr>
            <a:cxnSpLocks/>
          </p:cNvCxnSpPr>
          <p:nvPr>
            <p:custDataLst>
              <p:tags r:id="rId4"/>
            </p:custDataLst>
          </p:nvPr>
        </p:nvCxnSpPr>
        <p:spPr>
          <a:xfrm flipH="1">
            <a:off x="990884" y="4457262"/>
            <a:ext cx="9999963" cy="0"/>
          </a:xfrm>
          <a:prstGeom prst="line">
            <a:avLst/>
          </a:prstGeom>
          <a:ln w="1905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A1A8B-EE29-BADC-475E-82C0936604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CD6B4D-BE12-06A9-1F89-BA26AEDAF0DF}"/>
              </a:ext>
            </a:extLst>
          </p:cNvPr>
          <p:cNvSpPr>
            <a:spLocks noGrp="1"/>
          </p:cNvSpPr>
          <p:nvPr>
            <p:ph type="title"/>
          </p:nvPr>
        </p:nvSpPr>
        <p:spPr/>
        <p:txBody>
          <a:bodyPr/>
          <a:lstStyle/>
          <a:p>
            <a:r>
              <a:rPr lang="en-US" altLang="zh-CN" sz="2800" b="1" dirty="0">
                <a:solidFill>
                  <a:schemeClr val="bg1"/>
                </a:solidFill>
                <a:cs typeface="+mn-ea"/>
                <a:sym typeface="+mn-lt"/>
              </a:rPr>
              <a:t>Research Background</a:t>
            </a:r>
            <a:endParaRPr lang="en-US" altLang="zh-CN" dirty="0">
              <a:solidFill>
                <a:schemeClr val="accent1"/>
              </a:solidFill>
              <a:latin typeface="+mn-lt"/>
              <a:ea typeface="+mn-ea"/>
              <a:cs typeface="+mn-ea"/>
              <a:sym typeface="+mn-lt"/>
            </a:endParaRPr>
          </a:p>
        </p:txBody>
      </p:sp>
      <p:sp>
        <p:nvSpPr>
          <p:cNvPr id="38" name="任意多边形: 形状 37">
            <a:extLst>
              <a:ext uri="{FF2B5EF4-FFF2-40B4-BE49-F238E27FC236}">
                <a16:creationId xmlns:a16="http://schemas.microsoft.com/office/drawing/2014/main" id="{709FB9D8-035A-B700-0FD0-7DA1264DD30B}"/>
              </a:ext>
            </a:extLst>
          </p:cNvPr>
          <p:cNvSpPr/>
          <p:nvPr>
            <p:custDataLst>
              <p:tags r:id="rId2"/>
            </p:custDataLst>
          </p:nvPr>
        </p:nvSpPr>
        <p:spPr bwMode="auto">
          <a:xfrm rot="1800000" flipV="1">
            <a:off x="5797619" y="2225365"/>
            <a:ext cx="1615151" cy="634794"/>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39" name="任意多边形: 形状 38">
            <a:extLst>
              <a:ext uri="{FF2B5EF4-FFF2-40B4-BE49-F238E27FC236}">
                <a16:creationId xmlns:a16="http://schemas.microsoft.com/office/drawing/2014/main" id="{0735BE7F-14C8-0A93-2BA6-82A09ABD621E}"/>
              </a:ext>
            </a:extLst>
          </p:cNvPr>
          <p:cNvSpPr/>
          <p:nvPr>
            <p:custDataLst>
              <p:tags r:id="rId3"/>
            </p:custDataLst>
          </p:nvPr>
        </p:nvSpPr>
        <p:spPr bwMode="auto">
          <a:xfrm rot="5463362" flipV="1">
            <a:off x="6388386" y="3269811"/>
            <a:ext cx="1615151" cy="634793"/>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0" name="任意多边形: 形状 39">
            <a:extLst>
              <a:ext uri="{FF2B5EF4-FFF2-40B4-BE49-F238E27FC236}">
                <a16:creationId xmlns:a16="http://schemas.microsoft.com/office/drawing/2014/main" id="{11D7883D-83DC-A211-733C-75EDBDC23B09}"/>
              </a:ext>
            </a:extLst>
          </p:cNvPr>
          <p:cNvSpPr/>
          <p:nvPr>
            <p:custDataLst>
              <p:tags r:id="rId4"/>
            </p:custDataLst>
          </p:nvPr>
        </p:nvSpPr>
        <p:spPr bwMode="auto">
          <a:xfrm rot="19736638" flipH="1" flipV="1">
            <a:off x="4597718" y="2235970"/>
            <a:ext cx="1615151" cy="634793"/>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1" name="任意多边形: 形状 40">
            <a:extLst>
              <a:ext uri="{FF2B5EF4-FFF2-40B4-BE49-F238E27FC236}">
                <a16:creationId xmlns:a16="http://schemas.microsoft.com/office/drawing/2014/main" id="{FBE3FABB-B922-00BC-DD89-AE859CA9C041}"/>
              </a:ext>
            </a:extLst>
          </p:cNvPr>
          <p:cNvSpPr/>
          <p:nvPr>
            <p:custDataLst>
              <p:tags r:id="rId5"/>
            </p:custDataLst>
          </p:nvPr>
        </p:nvSpPr>
        <p:spPr bwMode="auto">
          <a:xfrm rot="1800000">
            <a:off x="4581833" y="4331167"/>
            <a:ext cx="1615151" cy="634794"/>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2" name="任意多边形: 形状 41">
            <a:extLst>
              <a:ext uri="{FF2B5EF4-FFF2-40B4-BE49-F238E27FC236}">
                <a16:creationId xmlns:a16="http://schemas.microsoft.com/office/drawing/2014/main" id="{76FC79C6-14B1-A5FA-0AAC-BB667706104A}"/>
              </a:ext>
            </a:extLst>
          </p:cNvPr>
          <p:cNvSpPr/>
          <p:nvPr>
            <p:custDataLst>
              <p:tags r:id="rId6"/>
            </p:custDataLst>
          </p:nvPr>
        </p:nvSpPr>
        <p:spPr bwMode="auto">
          <a:xfrm rot="19736638">
            <a:off x="5781733" y="4320564"/>
            <a:ext cx="1615151" cy="634793"/>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43" name="任意多边形: 形状 42">
            <a:extLst>
              <a:ext uri="{FF2B5EF4-FFF2-40B4-BE49-F238E27FC236}">
                <a16:creationId xmlns:a16="http://schemas.microsoft.com/office/drawing/2014/main" id="{9D382AAC-4588-7556-C8D7-B97EF5641BCE}"/>
              </a:ext>
            </a:extLst>
          </p:cNvPr>
          <p:cNvSpPr/>
          <p:nvPr>
            <p:custDataLst>
              <p:tags r:id="rId7"/>
            </p:custDataLst>
          </p:nvPr>
        </p:nvSpPr>
        <p:spPr bwMode="auto">
          <a:xfrm rot="5463362" flipH="1">
            <a:off x="3991066" y="3286722"/>
            <a:ext cx="1615151" cy="634793"/>
          </a:xfrm>
          <a:custGeom>
            <a:avLst/>
            <a:gdLst>
              <a:gd name="connsiteX0" fmla="*/ 279327 w 1999980"/>
              <a:gd name="connsiteY0" fmla="*/ 786040 h 786040"/>
              <a:gd name="connsiteX1" fmla="*/ 999990 w 1999980"/>
              <a:gd name="connsiteY1" fmla="*/ 297572 h 786040"/>
              <a:gd name="connsiteX2" fmla="*/ 1720653 w 1999980"/>
              <a:gd name="connsiteY2" fmla="*/ 786040 h 786040"/>
              <a:gd name="connsiteX3" fmla="*/ 1999980 w 1999980"/>
              <a:gd name="connsiteY3" fmla="*/ 628832 h 786040"/>
              <a:gd name="connsiteX4" fmla="*/ 1849144 w 1999980"/>
              <a:gd name="connsiteY4" fmla="*/ 376176 h 786040"/>
              <a:gd name="connsiteX5" fmla="*/ 1798865 w 1999980"/>
              <a:gd name="connsiteY5" fmla="*/ 404249 h 786040"/>
              <a:gd name="connsiteX6" fmla="*/ 999990 w 1999980"/>
              <a:gd name="connsiteY6" fmla="*/ 0 h 786040"/>
              <a:gd name="connsiteX7" fmla="*/ 201115 w 1999980"/>
              <a:gd name="connsiteY7" fmla="*/ 404249 h 786040"/>
              <a:gd name="connsiteX8" fmla="*/ 150836 w 1999980"/>
              <a:gd name="connsiteY8" fmla="*/ 376176 h 786040"/>
              <a:gd name="connsiteX9" fmla="*/ 0 w 1999980"/>
              <a:gd name="connsiteY9" fmla="*/ 628832 h 786040"/>
              <a:gd name="connsiteX10" fmla="*/ 279327 w 1999980"/>
              <a:gd name="connsiteY10" fmla="*/ 786040 h 78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9980" h="786040">
                <a:moveTo>
                  <a:pt x="279327" y="786040"/>
                </a:moveTo>
                <a:cubicBezTo>
                  <a:pt x="575413" y="247041"/>
                  <a:pt x="999990" y="297572"/>
                  <a:pt x="999990" y="297572"/>
                </a:cubicBezTo>
                <a:cubicBezTo>
                  <a:pt x="999990" y="297572"/>
                  <a:pt x="1424567" y="247041"/>
                  <a:pt x="1720653" y="786040"/>
                </a:cubicBezTo>
                <a:cubicBezTo>
                  <a:pt x="1999980" y="628832"/>
                  <a:pt x="1999980" y="628832"/>
                  <a:pt x="1999980" y="628832"/>
                </a:cubicBezTo>
                <a:cubicBezTo>
                  <a:pt x="1849144" y="376176"/>
                  <a:pt x="1849144" y="376176"/>
                  <a:pt x="1849144" y="376176"/>
                </a:cubicBezTo>
                <a:cubicBezTo>
                  <a:pt x="1798865" y="404249"/>
                  <a:pt x="1798865" y="404249"/>
                  <a:pt x="1798865" y="404249"/>
                </a:cubicBezTo>
                <a:cubicBezTo>
                  <a:pt x="1798865" y="404249"/>
                  <a:pt x="1564230" y="28073"/>
                  <a:pt x="999990" y="0"/>
                </a:cubicBezTo>
                <a:cubicBezTo>
                  <a:pt x="435750" y="28073"/>
                  <a:pt x="201115" y="404249"/>
                  <a:pt x="201115" y="404249"/>
                </a:cubicBezTo>
                <a:cubicBezTo>
                  <a:pt x="201115" y="404249"/>
                  <a:pt x="201115" y="404249"/>
                  <a:pt x="150836" y="376176"/>
                </a:cubicBezTo>
                <a:cubicBezTo>
                  <a:pt x="150836" y="376176"/>
                  <a:pt x="150836" y="376176"/>
                  <a:pt x="0" y="628832"/>
                </a:cubicBezTo>
                <a:cubicBezTo>
                  <a:pt x="0" y="628832"/>
                  <a:pt x="0" y="628832"/>
                  <a:pt x="279327" y="786040"/>
                </a:cubicBezTo>
                <a:close/>
              </a:path>
            </a:pathLst>
          </a:custGeom>
          <a:solidFill>
            <a:schemeClr val="accent3"/>
          </a:solidFill>
          <a:ln>
            <a:noFill/>
          </a:ln>
        </p:spPr>
        <p:txBody>
          <a:bodyPr vert="horz" wrap="square" lIns="91440" tIns="45720" rIns="91440" bIns="45720" numCol="1" anchor="t" anchorCtr="0" compatLnSpc="1">
            <a:normAutofit/>
          </a:bodyPr>
          <a:lstStyle/>
          <a:p>
            <a:endParaRPr lang="en-US" dirty="0">
              <a:solidFill>
                <a:schemeClr val="dk1"/>
              </a:solidFill>
              <a:cs typeface="+mn-ea"/>
              <a:sym typeface="+mn-lt"/>
            </a:endParaRPr>
          </a:p>
        </p:txBody>
      </p:sp>
      <p:sp>
        <p:nvSpPr>
          <p:cNvPr id="7" name="椭圆 6">
            <a:extLst>
              <a:ext uri="{FF2B5EF4-FFF2-40B4-BE49-F238E27FC236}">
                <a16:creationId xmlns:a16="http://schemas.microsoft.com/office/drawing/2014/main" id="{E2B001FB-B507-C900-EE97-43FFB91F4CF5}"/>
              </a:ext>
            </a:extLst>
          </p:cNvPr>
          <p:cNvSpPr/>
          <p:nvPr>
            <p:custDataLst>
              <p:tags r:id="rId8"/>
            </p:custDataLst>
          </p:nvPr>
        </p:nvSpPr>
        <p:spPr>
          <a:xfrm>
            <a:off x="4674371" y="1653447"/>
            <a:ext cx="972995" cy="9729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8" name="椭圆 7">
            <a:extLst>
              <a:ext uri="{FF2B5EF4-FFF2-40B4-BE49-F238E27FC236}">
                <a16:creationId xmlns:a16="http://schemas.microsoft.com/office/drawing/2014/main" id="{B2E55313-007B-07EE-12A5-19EFCBB4141C}"/>
              </a:ext>
            </a:extLst>
          </p:cNvPr>
          <p:cNvSpPr/>
          <p:nvPr>
            <p:custDataLst>
              <p:tags r:id="rId9"/>
            </p:custDataLst>
          </p:nvPr>
        </p:nvSpPr>
        <p:spPr>
          <a:xfrm>
            <a:off x="7189708" y="3105678"/>
            <a:ext cx="972995" cy="9729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9" name="椭圆 8">
            <a:extLst>
              <a:ext uri="{FF2B5EF4-FFF2-40B4-BE49-F238E27FC236}">
                <a16:creationId xmlns:a16="http://schemas.microsoft.com/office/drawing/2014/main" id="{707D9B44-A804-4016-666A-2FC2EE2DC13E}"/>
              </a:ext>
            </a:extLst>
          </p:cNvPr>
          <p:cNvSpPr/>
          <p:nvPr>
            <p:custDataLst>
              <p:tags r:id="rId10"/>
            </p:custDataLst>
          </p:nvPr>
        </p:nvSpPr>
        <p:spPr>
          <a:xfrm>
            <a:off x="6355592" y="4550410"/>
            <a:ext cx="972995" cy="9729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10" name="椭圆 9">
            <a:extLst>
              <a:ext uri="{FF2B5EF4-FFF2-40B4-BE49-F238E27FC236}">
                <a16:creationId xmlns:a16="http://schemas.microsoft.com/office/drawing/2014/main" id="{F0A6BDD6-8DE2-41DD-3789-ED6040695CAD}"/>
              </a:ext>
            </a:extLst>
          </p:cNvPr>
          <p:cNvSpPr/>
          <p:nvPr>
            <p:custDataLst>
              <p:tags r:id="rId11"/>
            </p:custDataLst>
          </p:nvPr>
        </p:nvSpPr>
        <p:spPr>
          <a:xfrm>
            <a:off x="3829768" y="3116340"/>
            <a:ext cx="972995" cy="9729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11" name="椭圆 10">
            <a:extLst>
              <a:ext uri="{FF2B5EF4-FFF2-40B4-BE49-F238E27FC236}">
                <a16:creationId xmlns:a16="http://schemas.microsoft.com/office/drawing/2014/main" id="{28957F87-51B1-6B62-48E2-92129CA56DEB}"/>
              </a:ext>
            </a:extLst>
          </p:cNvPr>
          <p:cNvSpPr/>
          <p:nvPr>
            <p:custDataLst>
              <p:tags r:id="rId12"/>
            </p:custDataLst>
          </p:nvPr>
        </p:nvSpPr>
        <p:spPr>
          <a:xfrm>
            <a:off x="6354498" y="1647846"/>
            <a:ext cx="972995" cy="9729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12" name="椭圆 11">
            <a:extLst>
              <a:ext uri="{FF2B5EF4-FFF2-40B4-BE49-F238E27FC236}">
                <a16:creationId xmlns:a16="http://schemas.microsoft.com/office/drawing/2014/main" id="{3FA7F549-68AC-1911-D451-2781995126A7}"/>
              </a:ext>
            </a:extLst>
          </p:cNvPr>
          <p:cNvSpPr/>
          <p:nvPr>
            <p:custDataLst>
              <p:tags r:id="rId13"/>
            </p:custDataLst>
          </p:nvPr>
        </p:nvSpPr>
        <p:spPr>
          <a:xfrm>
            <a:off x="4661206" y="4580718"/>
            <a:ext cx="972995" cy="9729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US" dirty="0">
              <a:solidFill>
                <a:schemeClr val="lt1"/>
              </a:solidFill>
              <a:cs typeface="+mn-ea"/>
              <a:sym typeface="+mn-lt"/>
            </a:endParaRPr>
          </a:p>
        </p:txBody>
      </p:sp>
      <p:sp>
        <p:nvSpPr>
          <p:cNvPr id="46" name="任意多边形: 形状 45">
            <a:extLst>
              <a:ext uri="{FF2B5EF4-FFF2-40B4-BE49-F238E27FC236}">
                <a16:creationId xmlns:a16="http://schemas.microsoft.com/office/drawing/2014/main" id="{3F9E1B91-51F5-EDB6-1FCB-46D297D1FFA3}"/>
              </a:ext>
            </a:extLst>
          </p:cNvPr>
          <p:cNvSpPr/>
          <p:nvPr>
            <p:custDataLst>
              <p:tags r:id="rId14"/>
            </p:custDataLst>
          </p:nvPr>
        </p:nvSpPr>
        <p:spPr bwMode="auto">
          <a:xfrm>
            <a:off x="6701028" y="4883481"/>
            <a:ext cx="279933" cy="306850"/>
          </a:xfrm>
          <a:custGeom>
            <a:avLst/>
            <a:gdLst>
              <a:gd name="connsiteX0" fmla="*/ 247650 w 495300"/>
              <a:gd name="connsiteY0" fmla="*/ 0 h 542925"/>
              <a:gd name="connsiteX1" fmla="*/ 495300 w 495300"/>
              <a:gd name="connsiteY1" fmla="*/ 247650 h 542925"/>
              <a:gd name="connsiteX2" fmla="*/ 322707 w 495300"/>
              <a:gd name="connsiteY2" fmla="*/ 483775 h 542925"/>
              <a:gd name="connsiteX3" fmla="*/ 345853 w 495300"/>
              <a:gd name="connsiteY3" fmla="*/ 523875 h 542925"/>
              <a:gd name="connsiteX4" fmla="*/ 419100 w 495300"/>
              <a:gd name="connsiteY4" fmla="*/ 523875 h 542925"/>
              <a:gd name="connsiteX5" fmla="*/ 419100 w 495300"/>
              <a:gd name="connsiteY5" fmla="*/ 542925 h 542925"/>
              <a:gd name="connsiteX6" fmla="*/ 76200 w 495300"/>
              <a:gd name="connsiteY6" fmla="*/ 542925 h 542925"/>
              <a:gd name="connsiteX7" fmla="*/ 76200 w 495300"/>
              <a:gd name="connsiteY7" fmla="*/ 523875 h 542925"/>
              <a:gd name="connsiteX8" fmla="*/ 149447 w 495300"/>
              <a:gd name="connsiteY8" fmla="*/ 523875 h 542925"/>
              <a:gd name="connsiteX9" fmla="*/ 172593 w 495300"/>
              <a:gd name="connsiteY9" fmla="*/ 483775 h 542925"/>
              <a:gd name="connsiteX10" fmla="*/ 0 w 495300"/>
              <a:gd name="connsiteY10" fmla="*/ 247650 h 542925"/>
              <a:gd name="connsiteX11" fmla="*/ 247650 w 495300"/>
              <a:gd name="connsiteY11" fmla="*/ 0 h 542925"/>
              <a:gd name="connsiteX12" fmla="*/ 191643 w 495300"/>
              <a:gd name="connsiteY12" fmla="*/ 488918 h 542925"/>
              <a:gd name="connsiteX13" fmla="*/ 171450 w 495300"/>
              <a:gd name="connsiteY13" fmla="*/ 523875 h 542925"/>
              <a:gd name="connsiteX14" fmla="*/ 323850 w 495300"/>
              <a:gd name="connsiteY14" fmla="*/ 523875 h 542925"/>
              <a:gd name="connsiteX15" fmla="*/ 303657 w 495300"/>
              <a:gd name="connsiteY15" fmla="*/ 488918 h 542925"/>
              <a:gd name="connsiteX16" fmla="*/ 247650 w 495300"/>
              <a:gd name="connsiteY16" fmla="*/ 495300 h 542925"/>
              <a:gd name="connsiteX17" fmla="*/ 191643 w 495300"/>
              <a:gd name="connsiteY17" fmla="*/ 488918 h 542925"/>
              <a:gd name="connsiteX18" fmla="*/ 247650 w 495300"/>
              <a:gd name="connsiteY18" fmla="*/ 142875 h 542925"/>
              <a:gd name="connsiteX19" fmla="*/ 142875 w 495300"/>
              <a:gd name="connsiteY19" fmla="*/ 247650 h 542925"/>
              <a:gd name="connsiteX20" fmla="*/ 247650 w 495300"/>
              <a:gd name="connsiteY20" fmla="*/ 352425 h 542925"/>
              <a:gd name="connsiteX21" fmla="*/ 352425 w 495300"/>
              <a:gd name="connsiteY21" fmla="*/ 247650 h 542925"/>
              <a:gd name="connsiteX22" fmla="*/ 247650 w 495300"/>
              <a:gd name="connsiteY22" fmla="*/ 142875 h 542925"/>
              <a:gd name="connsiteX23" fmla="*/ 366713 w 495300"/>
              <a:gd name="connsiteY23" fmla="*/ 114300 h 542925"/>
              <a:gd name="connsiteX24" fmla="*/ 352425 w 495300"/>
              <a:gd name="connsiteY24" fmla="*/ 128588 h 542925"/>
              <a:gd name="connsiteX25" fmla="*/ 366713 w 495300"/>
              <a:gd name="connsiteY25" fmla="*/ 142875 h 542925"/>
              <a:gd name="connsiteX26" fmla="*/ 381000 w 495300"/>
              <a:gd name="connsiteY26" fmla="*/ 128588 h 542925"/>
              <a:gd name="connsiteX27" fmla="*/ 366713 w 495300"/>
              <a:gd name="connsiteY27" fmla="*/ 1143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7650" y="0"/>
                </a:moveTo>
                <a:cubicBezTo>
                  <a:pt x="384429" y="0"/>
                  <a:pt x="495300" y="110871"/>
                  <a:pt x="495300" y="247650"/>
                </a:cubicBezTo>
                <a:cubicBezTo>
                  <a:pt x="495300" y="358235"/>
                  <a:pt x="422815" y="451961"/>
                  <a:pt x="322707" y="483775"/>
                </a:cubicBezTo>
                <a:lnTo>
                  <a:pt x="345853" y="523875"/>
                </a:lnTo>
                <a:lnTo>
                  <a:pt x="419100" y="523875"/>
                </a:lnTo>
                <a:lnTo>
                  <a:pt x="419100" y="542925"/>
                </a:lnTo>
                <a:lnTo>
                  <a:pt x="76200" y="542925"/>
                </a:lnTo>
                <a:lnTo>
                  <a:pt x="76200" y="523875"/>
                </a:lnTo>
                <a:lnTo>
                  <a:pt x="149447" y="523875"/>
                </a:lnTo>
                <a:lnTo>
                  <a:pt x="172593" y="483775"/>
                </a:lnTo>
                <a:cubicBezTo>
                  <a:pt x="72485" y="451961"/>
                  <a:pt x="0" y="358235"/>
                  <a:pt x="0" y="247650"/>
                </a:cubicBezTo>
                <a:cubicBezTo>
                  <a:pt x="0" y="110871"/>
                  <a:pt x="110871" y="0"/>
                  <a:pt x="247650" y="0"/>
                </a:cubicBezTo>
                <a:close/>
                <a:moveTo>
                  <a:pt x="191643" y="488918"/>
                </a:moveTo>
                <a:lnTo>
                  <a:pt x="171450" y="523875"/>
                </a:lnTo>
                <a:lnTo>
                  <a:pt x="323850" y="523875"/>
                </a:lnTo>
                <a:lnTo>
                  <a:pt x="303657" y="488918"/>
                </a:lnTo>
                <a:cubicBezTo>
                  <a:pt x="285655" y="493109"/>
                  <a:pt x="266891" y="495300"/>
                  <a:pt x="247650" y="495300"/>
                </a:cubicBezTo>
                <a:cubicBezTo>
                  <a:pt x="228409" y="495300"/>
                  <a:pt x="209645" y="493109"/>
                  <a:pt x="191643" y="488918"/>
                </a:cubicBezTo>
                <a:close/>
                <a:moveTo>
                  <a:pt x="247650" y="142875"/>
                </a:moveTo>
                <a:cubicBezTo>
                  <a:pt x="189738" y="142875"/>
                  <a:pt x="142875" y="189738"/>
                  <a:pt x="142875" y="247650"/>
                </a:cubicBezTo>
                <a:cubicBezTo>
                  <a:pt x="142875" y="305562"/>
                  <a:pt x="189738" y="352425"/>
                  <a:pt x="247650" y="352425"/>
                </a:cubicBezTo>
                <a:cubicBezTo>
                  <a:pt x="305562" y="352425"/>
                  <a:pt x="352425" y="305562"/>
                  <a:pt x="352425" y="247650"/>
                </a:cubicBezTo>
                <a:cubicBezTo>
                  <a:pt x="352425" y="189738"/>
                  <a:pt x="305562" y="142875"/>
                  <a:pt x="247650" y="142875"/>
                </a:cubicBezTo>
                <a:close/>
                <a:moveTo>
                  <a:pt x="366713" y="114300"/>
                </a:moveTo>
                <a:cubicBezTo>
                  <a:pt x="358807" y="114300"/>
                  <a:pt x="352425" y="120682"/>
                  <a:pt x="352425" y="128588"/>
                </a:cubicBezTo>
                <a:cubicBezTo>
                  <a:pt x="352425" y="136493"/>
                  <a:pt x="358807" y="142875"/>
                  <a:pt x="366713" y="142875"/>
                </a:cubicBezTo>
                <a:cubicBezTo>
                  <a:pt x="374618" y="142875"/>
                  <a:pt x="381000" y="136493"/>
                  <a:pt x="381000" y="128588"/>
                </a:cubicBezTo>
                <a:cubicBezTo>
                  <a:pt x="381000" y="120682"/>
                  <a:pt x="374618" y="114300"/>
                  <a:pt x="366713" y="114300"/>
                </a:cubicBezTo>
                <a:close/>
              </a:path>
            </a:pathLst>
          </a:custGeom>
          <a:solidFill>
            <a:schemeClr val="tx2"/>
          </a:solidFill>
          <a:ln>
            <a:noFill/>
          </a:ln>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cs typeface="+mn-ea"/>
              <a:sym typeface="+mn-lt"/>
            </a:endParaRPr>
          </a:p>
        </p:txBody>
      </p:sp>
      <p:sp>
        <p:nvSpPr>
          <p:cNvPr id="19" name="矩形 18">
            <a:extLst>
              <a:ext uri="{FF2B5EF4-FFF2-40B4-BE49-F238E27FC236}">
                <a16:creationId xmlns:a16="http://schemas.microsoft.com/office/drawing/2014/main" id="{D6ED1125-7B96-6243-97E2-AE06B96CA40C}"/>
              </a:ext>
            </a:extLst>
          </p:cNvPr>
          <p:cNvSpPr/>
          <p:nvPr>
            <p:custDataLst>
              <p:tags r:id="rId15"/>
            </p:custDataLst>
          </p:nvPr>
        </p:nvSpPr>
        <p:spPr>
          <a:xfrm>
            <a:off x="5115364" y="3244164"/>
            <a:ext cx="1761744" cy="713232"/>
          </a:xfrm>
          <a:prstGeom prst="rect">
            <a:avLst/>
          </a:prstGeom>
          <a:noFill/>
        </p:spPr>
        <p:txBody>
          <a:bodyPr wrap="square" lIns="91440" tIns="45720" rIns="91440" bIns="45720" anchor="ctr">
            <a:normAutofit/>
          </a:bodyPr>
          <a:lstStyle/>
          <a:p>
            <a:pPr lvl="0" algn="ctr" defTabSz="914400">
              <a:spcBef>
                <a:spcPct val="0"/>
              </a:spcBef>
              <a:defRPr/>
            </a:pPr>
            <a:r>
              <a:rPr lang="en-US" altLang="zh-CN" b="1" dirty="0">
                <a:solidFill>
                  <a:schemeClr val="dk1"/>
                </a:solidFill>
                <a:cs typeface="+mn-ea"/>
                <a:sym typeface="+mn-lt"/>
              </a:rPr>
              <a:t>Biometrics</a:t>
            </a:r>
            <a:r>
              <a:rPr lang="en-US" altLang="zh-CN" b="1" u="sng" dirty="0">
                <a:solidFill>
                  <a:schemeClr val="dk1"/>
                </a:solidFill>
                <a:cs typeface="+mn-ea"/>
                <a:sym typeface="+mn-lt"/>
              </a:rPr>
              <a:t> </a:t>
            </a:r>
            <a:r>
              <a:rPr lang="en-US" altLang="zh-CN" b="1" dirty="0">
                <a:solidFill>
                  <a:schemeClr val="dk1"/>
                </a:solidFill>
                <a:cs typeface="+mn-ea"/>
                <a:sym typeface="+mn-lt"/>
              </a:rPr>
              <a:t>Technology</a:t>
            </a:r>
          </a:p>
        </p:txBody>
      </p:sp>
      <p:sp>
        <p:nvSpPr>
          <p:cNvPr id="36" name="文本框 35">
            <a:extLst>
              <a:ext uri="{FF2B5EF4-FFF2-40B4-BE49-F238E27FC236}">
                <a16:creationId xmlns:a16="http://schemas.microsoft.com/office/drawing/2014/main" id="{FE779589-696C-989F-30B3-CABE6E673BD2}"/>
              </a:ext>
            </a:extLst>
          </p:cNvPr>
          <p:cNvSpPr txBox="1"/>
          <p:nvPr>
            <p:custDataLst>
              <p:tags r:id="rId16"/>
            </p:custDataLst>
          </p:nvPr>
        </p:nvSpPr>
        <p:spPr>
          <a:xfrm>
            <a:off x="7421140" y="1932336"/>
            <a:ext cx="2578029" cy="725008"/>
          </a:xfrm>
          <a:prstGeom prst="rect">
            <a:avLst/>
          </a:prstGeom>
          <a:noFill/>
        </p:spPr>
        <p:txBody>
          <a:bodyPr wrap="square" lIns="91440" tIns="45720" rIns="91440" bIns="45720" anchor="t">
            <a:normAutofit/>
          </a:bodyPr>
          <a:lstStyle/>
          <a:p>
            <a:pPr>
              <a:lnSpc>
                <a:spcPct val="120000"/>
              </a:lnSpc>
            </a:pPr>
            <a:r>
              <a:rPr lang="en-US" altLang="zh-CN" sz="1100" dirty="0">
                <a:solidFill>
                  <a:schemeClr val="dk1"/>
                </a:solidFill>
                <a:cs typeface="+mn-ea"/>
                <a:sym typeface="+mn-lt"/>
              </a:rPr>
              <a:t>The flat, circular membrane in the middle layer of the eyeball</a:t>
            </a:r>
          </a:p>
        </p:txBody>
      </p:sp>
      <p:sp>
        <p:nvSpPr>
          <p:cNvPr id="37" name="矩形 36">
            <a:extLst>
              <a:ext uri="{FF2B5EF4-FFF2-40B4-BE49-F238E27FC236}">
                <a16:creationId xmlns:a16="http://schemas.microsoft.com/office/drawing/2014/main" id="{01E620E6-DF39-81FF-1EE5-1EEAFCB78B1F}"/>
              </a:ext>
            </a:extLst>
          </p:cNvPr>
          <p:cNvSpPr/>
          <p:nvPr>
            <p:custDataLst>
              <p:tags r:id="rId17"/>
            </p:custDataLst>
          </p:nvPr>
        </p:nvSpPr>
        <p:spPr>
          <a:xfrm>
            <a:off x="7421140" y="1611342"/>
            <a:ext cx="2578029" cy="320994"/>
          </a:xfrm>
          <a:prstGeom prst="rect">
            <a:avLst/>
          </a:prstGeom>
          <a:noFill/>
        </p:spPr>
        <p:txBody>
          <a:bodyPr wrap="square" lIns="91440" tIns="45720" rIns="91440" bIns="45720" anchor="b">
            <a:normAutofit lnSpcReduction="10000"/>
          </a:bodyPr>
          <a:lstStyle/>
          <a:p>
            <a:pPr lvl="0" defTabSz="914400">
              <a:spcBef>
                <a:spcPct val="0"/>
              </a:spcBef>
              <a:defRPr/>
            </a:pPr>
            <a:r>
              <a:rPr lang="en-US" altLang="zh-CN" sz="1600" b="1" dirty="0">
                <a:solidFill>
                  <a:schemeClr val="dk1"/>
                </a:solidFill>
                <a:cs typeface="+mn-ea"/>
                <a:sym typeface="+mn-lt"/>
              </a:rPr>
              <a:t>iris</a:t>
            </a:r>
          </a:p>
        </p:txBody>
      </p:sp>
      <p:sp>
        <p:nvSpPr>
          <p:cNvPr id="34" name="文本框 33">
            <a:extLst>
              <a:ext uri="{FF2B5EF4-FFF2-40B4-BE49-F238E27FC236}">
                <a16:creationId xmlns:a16="http://schemas.microsoft.com/office/drawing/2014/main" id="{CA35F71D-7605-53E3-DA7F-9DA0A18A0A40}"/>
              </a:ext>
            </a:extLst>
          </p:cNvPr>
          <p:cNvSpPr txBox="1"/>
          <p:nvPr>
            <p:custDataLst>
              <p:tags r:id="rId18"/>
            </p:custDataLst>
          </p:nvPr>
        </p:nvSpPr>
        <p:spPr>
          <a:xfrm>
            <a:off x="1946859" y="1932336"/>
            <a:ext cx="2578029" cy="725008"/>
          </a:xfrm>
          <a:prstGeom prst="rect">
            <a:avLst/>
          </a:prstGeom>
          <a:noFill/>
        </p:spPr>
        <p:txBody>
          <a:bodyPr wrap="square" lIns="91440" tIns="45720" rIns="91440" bIns="45720" anchor="t">
            <a:normAutofit/>
          </a:bodyPr>
          <a:lstStyle/>
          <a:p>
            <a:pPr algn="r">
              <a:lnSpc>
                <a:spcPct val="120000"/>
              </a:lnSpc>
            </a:pPr>
            <a:r>
              <a:rPr lang="en-US" altLang="zh-CN" sz="1100" dirty="0">
                <a:solidFill>
                  <a:schemeClr val="dk1"/>
                </a:solidFill>
                <a:cs typeface="+mn-ea"/>
                <a:sym typeface="+mn-lt"/>
              </a:rPr>
              <a:t>Refers to the unique physical characteristics of each person's handwriting.</a:t>
            </a:r>
          </a:p>
        </p:txBody>
      </p:sp>
      <p:sp>
        <p:nvSpPr>
          <p:cNvPr id="35" name="矩形 34">
            <a:extLst>
              <a:ext uri="{FF2B5EF4-FFF2-40B4-BE49-F238E27FC236}">
                <a16:creationId xmlns:a16="http://schemas.microsoft.com/office/drawing/2014/main" id="{46E66A21-66A9-455D-E61A-54A5CD73C0D9}"/>
              </a:ext>
            </a:extLst>
          </p:cNvPr>
          <p:cNvSpPr/>
          <p:nvPr>
            <p:custDataLst>
              <p:tags r:id="rId19"/>
            </p:custDataLst>
          </p:nvPr>
        </p:nvSpPr>
        <p:spPr>
          <a:xfrm>
            <a:off x="1946859" y="1611342"/>
            <a:ext cx="2578029" cy="320994"/>
          </a:xfrm>
          <a:prstGeom prst="rect">
            <a:avLst/>
          </a:prstGeom>
          <a:noFill/>
        </p:spPr>
        <p:txBody>
          <a:bodyPr wrap="square" lIns="91440" tIns="45720" rIns="91440" bIns="45720" anchor="b">
            <a:normAutofit lnSpcReduction="10000"/>
          </a:bodyPr>
          <a:lstStyle/>
          <a:p>
            <a:pPr lvl="0" algn="r" defTabSz="914400">
              <a:spcBef>
                <a:spcPct val="0"/>
              </a:spcBef>
              <a:defRPr/>
            </a:pPr>
            <a:r>
              <a:rPr lang="en-US" altLang="zh-CN" sz="1600" b="1" dirty="0">
                <a:solidFill>
                  <a:schemeClr val="dk1"/>
                </a:solidFill>
                <a:cs typeface="+mn-ea"/>
                <a:sym typeface="+mn-lt"/>
              </a:rPr>
              <a:t>Handwritten</a:t>
            </a:r>
          </a:p>
        </p:txBody>
      </p:sp>
      <p:sp>
        <p:nvSpPr>
          <p:cNvPr id="32" name="文本框 31">
            <a:extLst>
              <a:ext uri="{FF2B5EF4-FFF2-40B4-BE49-F238E27FC236}">
                <a16:creationId xmlns:a16="http://schemas.microsoft.com/office/drawing/2014/main" id="{2E0803E6-56FE-C53E-D923-61108A1B24CE}"/>
              </a:ext>
            </a:extLst>
          </p:cNvPr>
          <p:cNvSpPr txBox="1"/>
          <p:nvPr>
            <p:custDataLst>
              <p:tags r:id="rId20"/>
            </p:custDataLst>
          </p:nvPr>
        </p:nvSpPr>
        <p:spPr>
          <a:xfrm>
            <a:off x="7421140" y="4932813"/>
            <a:ext cx="2724942" cy="725008"/>
          </a:xfrm>
          <a:prstGeom prst="rect">
            <a:avLst/>
          </a:prstGeom>
          <a:noFill/>
        </p:spPr>
        <p:txBody>
          <a:bodyPr wrap="square" lIns="91440" tIns="45720" rIns="91440" bIns="45720" anchor="t">
            <a:normAutofit fontScale="92500"/>
          </a:bodyPr>
          <a:lstStyle/>
          <a:p>
            <a:pPr>
              <a:lnSpc>
                <a:spcPct val="120000"/>
              </a:lnSpc>
            </a:pPr>
            <a:r>
              <a:rPr lang="en-US" altLang="zh-CN" sz="1100" dirty="0">
                <a:solidFill>
                  <a:schemeClr val="dk1"/>
                </a:solidFill>
                <a:cs typeface="+mn-ea"/>
                <a:sym typeface="+mn-lt"/>
              </a:rPr>
              <a:t>The face is composed of the five senses: eyes, ears, nose, mouth and cheeks, and is the most important image of the human body.</a:t>
            </a:r>
          </a:p>
        </p:txBody>
      </p:sp>
      <p:sp>
        <p:nvSpPr>
          <p:cNvPr id="33" name="矩形 32">
            <a:extLst>
              <a:ext uri="{FF2B5EF4-FFF2-40B4-BE49-F238E27FC236}">
                <a16:creationId xmlns:a16="http://schemas.microsoft.com/office/drawing/2014/main" id="{62F46BD4-2828-9624-2C87-284123B3C3CD}"/>
              </a:ext>
            </a:extLst>
          </p:cNvPr>
          <p:cNvSpPr/>
          <p:nvPr>
            <p:custDataLst>
              <p:tags r:id="rId21"/>
            </p:custDataLst>
          </p:nvPr>
        </p:nvSpPr>
        <p:spPr>
          <a:xfrm>
            <a:off x="7421140" y="4611819"/>
            <a:ext cx="2578029" cy="320994"/>
          </a:xfrm>
          <a:prstGeom prst="rect">
            <a:avLst/>
          </a:prstGeom>
          <a:noFill/>
        </p:spPr>
        <p:txBody>
          <a:bodyPr wrap="square" lIns="91440" tIns="45720" rIns="91440" bIns="45720" anchor="b">
            <a:normAutofit lnSpcReduction="10000"/>
          </a:bodyPr>
          <a:lstStyle/>
          <a:p>
            <a:pPr lvl="0" defTabSz="914400">
              <a:spcBef>
                <a:spcPct val="0"/>
              </a:spcBef>
              <a:defRPr/>
            </a:pPr>
            <a:r>
              <a:rPr lang="en-US" altLang="zh-CN" sz="1600" b="1" dirty="0">
                <a:solidFill>
                  <a:schemeClr val="dk1"/>
                </a:solidFill>
                <a:cs typeface="+mn-ea"/>
                <a:sym typeface="+mn-lt"/>
              </a:rPr>
              <a:t>Face</a:t>
            </a:r>
          </a:p>
        </p:txBody>
      </p:sp>
      <p:sp>
        <p:nvSpPr>
          <p:cNvPr id="30" name="文本框 29">
            <a:extLst>
              <a:ext uri="{FF2B5EF4-FFF2-40B4-BE49-F238E27FC236}">
                <a16:creationId xmlns:a16="http://schemas.microsoft.com/office/drawing/2014/main" id="{EBD259FB-0819-9105-B205-36D661B2FF99}"/>
              </a:ext>
            </a:extLst>
          </p:cNvPr>
          <p:cNvSpPr txBox="1"/>
          <p:nvPr>
            <p:custDataLst>
              <p:tags r:id="rId22"/>
            </p:custDataLst>
          </p:nvPr>
        </p:nvSpPr>
        <p:spPr>
          <a:xfrm>
            <a:off x="1946859" y="4932813"/>
            <a:ext cx="2578029" cy="725008"/>
          </a:xfrm>
          <a:prstGeom prst="rect">
            <a:avLst/>
          </a:prstGeom>
          <a:noFill/>
        </p:spPr>
        <p:txBody>
          <a:bodyPr wrap="square" lIns="91440" tIns="45720" rIns="91440" bIns="45720" anchor="t">
            <a:normAutofit/>
          </a:bodyPr>
          <a:lstStyle/>
          <a:p>
            <a:pPr algn="r">
              <a:lnSpc>
                <a:spcPct val="120000"/>
              </a:lnSpc>
            </a:pPr>
            <a:r>
              <a:rPr lang="en-US" altLang="zh-CN" sz="1100" dirty="0">
                <a:solidFill>
                  <a:schemeClr val="dk1"/>
                </a:solidFill>
                <a:cs typeface="+mn-ea"/>
                <a:sym typeface="+mn-lt"/>
              </a:rPr>
              <a:t>Gait refers to the posture and behavior characteristics of a person when walking.</a:t>
            </a:r>
          </a:p>
        </p:txBody>
      </p:sp>
      <p:sp>
        <p:nvSpPr>
          <p:cNvPr id="31" name="矩形 30">
            <a:extLst>
              <a:ext uri="{FF2B5EF4-FFF2-40B4-BE49-F238E27FC236}">
                <a16:creationId xmlns:a16="http://schemas.microsoft.com/office/drawing/2014/main" id="{B105F7A3-09D2-5DFE-9B4C-272C29E54CE3}"/>
              </a:ext>
            </a:extLst>
          </p:cNvPr>
          <p:cNvSpPr/>
          <p:nvPr>
            <p:custDataLst>
              <p:tags r:id="rId23"/>
            </p:custDataLst>
          </p:nvPr>
        </p:nvSpPr>
        <p:spPr>
          <a:xfrm>
            <a:off x="1946859" y="4611819"/>
            <a:ext cx="2578029" cy="320994"/>
          </a:xfrm>
          <a:prstGeom prst="rect">
            <a:avLst/>
          </a:prstGeom>
          <a:noFill/>
        </p:spPr>
        <p:txBody>
          <a:bodyPr wrap="square" lIns="91440" tIns="45720" rIns="91440" bIns="45720" anchor="b">
            <a:normAutofit lnSpcReduction="10000"/>
          </a:bodyPr>
          <a:lstStyle/>
          <a:p>
            <a:pPr lvl="0" algn="r" defTabSz="914400">
              <a:spcBef>
                <a:spcPct val="0"/>
              </a:spcBef>
              <a:defRPr/>
            </a:pPr>
            <a:r>
              <a:rPr lang="en-US" altLang="zh-CN" sz="1600" b="1" dirty="0">
                <a:solidFill>
                  <a:schemeClr val="dk1"/>
                </a:solidFill>
                <a:cs typeface="+mn-ea"/>
                <a:sym typeface="+mn-lt"/>
              </a:rPr>
              <a:t>Gait</a:t>
            </a:r>
          </a:p>
        </p:txBody>
      </p:sp>
      <p:sp>
        <p:nvSpPr>
          <p:cNvPr id="28" name="文本框 27">
            <a:extLst>
              <a:ext uri="{FF2B5EF4-FFF2-40B4-BE49-F238E27FC236}">
                <a16:creationId xmlns:a16="http://schemas.microsoft.com/office/drawing/2014/main" id="{0EA5A953-8679-0C0D-8608-E6FA42D3A7EA}"/>
              </a:ext>
            </a:extLst>
          </p:cNvPr>
          <p:cNvSpPr txBox="1"/>
          <p:nvPr>
            <p:custDataLst>
              <p:tags r:id="rId24"/>
            </p:custDataLst>
          </p:nvPr>
        </p:nvSpPr>
        <p:spPr>
          <a:xfrm>
            <a:off x="1138668" y="3385200"/>
            <a:ext cx="2578029" cy="725008"/>
          </a:xfrm>
          <a:prstGeom prst="rect">
            <a:avLst/>
          </a:prstGeom>
          <a:noFill/>
        </p:spPr>
        <p:txBody>
          <a:bodyPr wrap="square" lIns="91440" tIns="45720" rIns="91440" bIns="45720" anchor="t">
            <a:normAutofit/>
          </a:bodyPr>
          <a:lstStyle/>
          <a:p>
            <a:pPr algn="r">
              <a:lnSpc>
                <a:spcPct val="120000"/>
              </a:lnSpc>
            </a:pPr>
            <a:r>
              <a:rPr lang="en-US" altLang="zh-CN" sz="1100" dirty="0">
                <a:solidFill>
                  <a:schemeClr val="dk1"/>
                </a:solidFill>
                <a:cs typeface="+mn-ea"/>
                <a:sym typeface="+mn-lt"/>
              </a:rPr>
              <a:t>It is a sound wave spectrum that carries speech information displayed by electroacoustic instruments</a:t>
            </a:r>
          </a:p>
        </p:txBody>
      </p:sp>
      <p:sp>
        <p:nvSpPr>
          <p:cNvPr id="29" name="矩形 28">
            <a:extLst>
              <a:ext uri="{FF2B5EF4-FFF2-40B4-BE49-F238E27FC236}">
                <a16:creationId xmlns:a16="http://schemas.microsoft.com/office/drawing/2014/main" id="{6CD58A34-A826-2E37-3A93-F936E8153FC0}"/>
              </a:ext>
            </a:extLst>
          </p:cNvPr>
          <p:cNvSpPr/>
          <p:nvPr>
            <p:custDataLst>
              <p:tags r:id="rId25"/>
            </p:custDataLst>
          </p:nvPr>
        </p:nvSpPr>
        <p:spPr>
          <a:xfrm>
            <a:off x="1138668" y="3064206"/>
            <a:ext cx="2578029" cy="320994"/>
          </a:xfrm>
          <a:prstGeom prst="rect">
            <a:avLst/>
          </a:prstGeom>
          <a:noFill/>
        </p:spPr>
        <p:txBody>
          <a:bodyPr wrap="square" lIns="91440" tIns="45720" rIns="91440" bIns="45720" anchor="b">
            <a:normAutofit lnSpcReduction="10000"/>
          </a:bodyPr>
          <a:lstStyle/>
          <a:p>
            <a:pPr lvl="0" algn="r" defTabSz="914400">
              <a:spcBef>
                <a:spcPct val="0"/>
              </a:spcBef>
              <a:defRPr/>
            </a:pPr>
            <a:r>
              <a:rPr lang="en-US" altLang="zh-CN" sz="1600" b="1" dirty="0">
                <a:solidFill>
                  <a:schemeClr val="dk1"/>
                </a:solidFill>
                <a:cs typeface="+mn-ea"/>
                <a:sym typeface="+mn-lt"/>
              </a:rPr>
              <a:t>Voiceprints</a:t>
            </a:r>
          </a:p>
        </p:txBody>
      </p:sp>
      <p:sp>
        <p:nvSpPr>
          <p:cNvPr id="26" name="文本框 25">
            <a:extLst>
              <a:ext uri="{FF2B5EF4-FFF2-40B4-BE49-F238E27FC236}">
                <a16:creationId xmlns:a16="http://schemas.microsoft.com/office/drawing/2014/main" id="{0CDAF366-2FA2-54C5-964C-EDA8AA76B845}"/>
              </a:ext>
            </a:extLst>
          </p:cNvPr>
          <p:cNvSpPr txBox="1"/>
          <p:nvPr>
            <p:custDataLst>
              <p:tags r:id="rId26"/>
            </p:custDataLst>
          </p:nvPr>
        </p:nvSpPr>
        <p:spPr>
          <a:xfrm>
            <a:off x="8475303" y="3385200"/>
            <a:ext cx="2578029" cy="725008"/>
          </a:xfrm>
          <a:prstGeom prst="rect">
            <a:avLst/>
          </a:prstGeom>
          <a:noFill/>
        </p:spPr>
        <p:txBody>
          <a:bodyPr wrap="square" lIns="91440" tIns="45720" rIns="91440" bIns="45720" anchor="t">
            <a:normAutofit/>
          </a:bodyPr>
          <a:lstStyle/>
          <a:p>
            <a:pPr>
              <a:lnSpc>
                <a:spcPct val="120000"/>
              </a:lnSpc>
            </a:pPr>
            <a:r>
              <a:rPr lang="en-US" altLang="zh-CN" sz="1100" dirty="0">
                <a:solidFill>
                  <a:schemeClr val="dk1"/>
                </a:solidFill>
                <a:cs typeface="+mn-ea"/>
                <a:sym typeface="+mn-lt"/>
              </a:rPr>
              <a:t>Fingerprints are the lines formed by the bumps on the skin at the end of human fingers.</a:t>
            </a:r>
          </a:p>
        </p:txBody>
      </p:sp>
      <p:sp>
        <p:nvSpPr>
          <p:cNvPr id="27" name="矩形 26">
            <a:extLst>
              <a:ext uri="{FF2B5EF4-FFF2-40B4-BE49-F238E27FC236}">
                <a16:creationId xmlns:a16="http://schemas.microsoft.com/office/drawing/2014/main" id="{43EDDB1B-129F-7574-42BD-F9FF9278C629}"/>
              </a:ext>
            </a:extLst>
          </p:cNvPr>
          <p:cNvSpPr/>
          <p:nvPr>
            <p:custDataLst>
              <p:tags r:id="rId27"/>
            </p:custDataLst>
          </p:nvPr>
        </p:nvSpPr>
        <p:spPr>
          <a:xfrm>
            <a:off x="8475303" y="3064206"/>
            <a:ext cx="2578029" cy="320994"/>
          </a:xfrm>
          <a:prstGeom prst="rect">
            <a:avLst/>
          </a:prstGeom>
          <a:noFill/>
        </p:spPr>
        <p:txBody>
          <a:bodyPr wrap="square" lIns="91440" tIns="45720" rIns="91440" bIns="45720" anchor="b">
            <a:normAutofit lnSpcReduction="10000"/>
          </a:bodyPr>
          <a:lstStyle/>
          <a:p>
            <a:pPr lvl="0" defTabSz="914400">
              <a:spcBef>
                <a:spcPct val="0"/>
              </a:spcBef>
              <a:defRPr/>
            </a:pPr>
            <a:r>
              <a:rPr lang="en-US" altLang="zh-CN" sz="1600" b="1" dirty="0">
                <a:solidFill>
                  <a:schemeClr val="dk1"/>
                </a:solidFill>
                <a:cs typeface="+mn-ea"/>
                <a:sym typeface="+mn-lt"/>
              </a:rPr>
              <a:t>Fingerprint</a:t>
            </a:r>
          </a:p>
        </p:txBody>
      </p:sp>
      <p:pic>
        <p:nvPicPr>
          <p:cNvPr id="4" name="图片 3">
            <a:extLst>
              <a:ext uri="{FF2B5EF4-FFF2-40B4-BE49-F238E27FC236}">
                <a16:creationId xmlns:a16="http://schemas.microsoft.com/office/drawing/2014/main" id="{93337508-41CD-A131-313D-28DC6F148C2F}"/>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501128" y="3419647"/>
            <a:ext cx="353033" cy="353033"/>
          </a:xfrm>
          <a:prstGeom prst="rect">
            <a:avLst/>
          </a:prstGeom>
        </p:spPr>
      </p:pic>
      <p:pic>
        <p:nvPicPr>
          <p:cNvPr id="6" name="图片 5">
            <a:extLst>
              <a:ext uri="{FF2B5EF4-FFF2-40B4-BE49-F238E27FC236}">
                <a16:creationId xmlns:a16="http://schemas.microsoft.com/office/drawing/2014/main" id="{E3C3A11A-DB4A-EA75-05B0-54815D68140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660149" y="1958770"/>
            <a:ext cx="361689" cy="361689"/>
          </a:xfrm>
          <a:prstGeom prst="rect">
            <a:avLst/>
          </a:prstGeom>
        </p:spPr>
      </p:pic>
      <p:pic>
        <p:nvPicPr>
          <p:cNvPr id="14" name="图片 13">
            <a:extLst>
              <a:ext uri="{FF2B5EF4-FFF2-40B4-BE49-F238E27FC236}">
                <a16:creationId xmlns:a16="http://schemas.microsoft.com/office/drawing/2014/main" id="{7E83A9C9-914C-3BC8-74B0-C5EB9655EA8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918416" y="1882262"/>
            <a:ext cx="460019" cy="460019"/>
          </a:xfrm>
          <a:prstGeom prst="rect">
            <a:avLst/>
          </a:prstGeom>
        </p:spPr>
      </p:pic>
      <p:pic>
        <p:nvPicPr>
          <p:cNvPr id="18" name="图片 17">
            <a:extLst>
              <a:ext uri="{FF2B5EF4-FFF2-40B4-BE49-F238E27FC236}">
                <a16:creationId xmlns:a16="http://schemas.microsoft.com/office/drawing/2014/main" id="{CAE73C61-390A-CF65-7B7D-1CDF16FFB77B}"/>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115684" y="3406668"/>
            <a:ext cx="401162" cy="401162"/>
          </a:xfrm>
          <a:prstGeom prst="rect">
            <a:avLst/>
          </a:prstGeom>
        </p:spPr>
      </p:pic>
      <p:pic>
        <p:nvPicPr>
          <p:cNvPr id="21" name="图片 20">
            <a:extLst>
              <a:ext uri="{FF2B5EF4-FFF2-40B4-BE49-F238E27FC236}">
                <a16:creationId xmlns:a16="http://schemas.microsoft.com/office/drawing/2014/main" id="{74A2C7C5-FB4B-97D9-7F94-44F21B3CBB5C}"/>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947287" y="4872086"/>
            <a:ext cx="398883" cy="398883"/>
          </a:xfrm>
          <a:prstGeom prst="rect">
            <a:avLst/>
          </a:prstGeom>
        </p:spPr>
      </p:pic>
    </p:spTree>
    <p:custDataLst>
      <p:tags r:id="rId1"/>
    </p:custDataLst>
    <p:extLst>
      <p:ext uri="{BB962C8B-B14F-4D97-AF65-F5344CB8AC3E}">
        <p14:creationId xmlns:p14="http://schemas.microsoft.com/office/powerpoint/2010/main" val="75426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E0FD9-31F2-4051-1438-DC7C3EA96D7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F283EE-EBA6-2CBF-82DF-5647DF998F33}"/>
              </a:ext>
            </a:extLst>
          </p:cNvPr>
          <p:cNvSpPr>
            <a:spLocks noGrp="1"/>
          </p:cNvSpPr>
          <p:nvPr>
            <p:ph type="title"/>
          </p:nvPr>
        </p:nvSpPr>
        <p:spPr/>
        <p:txBody>
          <a:bodyPr/>
          <a:lstStyle/>
          <a:p>
            <a:r>
              <a:rPr lang="en-US" altLang="zh-CN" sz="2800" b="1" dirty="0">
                <a:solidFill>
                  <a:schemeClr val="bg1"/>
                </a:solidFill>
                <a:cs typeface="+mn-ea"/>
                <a:sym typeface="+mn-lt"/>
              </a:rPr>
              <a:t>Research Background</a:t>
            </a:r>
            <a:endParaRPr lang="en-US" altLang="zh-CN" dirty="0">
              <a:solidFill>
                <a:schemeClr val="accent1"/>
              </a:solidFill>
              <a:latin typeface="+mn-lt"/>
              <a:ea typeface="+mn-ea"/>
              <a:cs typeface="+mn-ea"/>
              <a:sym typeface="+mn-lt"/>
            </a:endParaRPr>
          </a:p>
        </p:txBody>
      </p:sp>
      <p:sp>
        <p:nvSpPr>
          <p:cNvPr id="21" name="任意多边形: 形状 20">
            <a:extLst>
              <a:ext uri="{FF2B5EF4-FFF2-40B4-BE49-F238E27FC236}">
                <a16:creationId xmlns:a16="http://schemas.microsoft.com/office/drawing/2014/main" id="{CC4BC493-E71C-5380-9288-1892C0BDE30E}"/>
              </a:ext>
            </a:extLst>
          </p:cNvPr>
          <p:cNvSpPr/>
          <p:nvPr>
            <p:custDataLst>
              <p:tags r:id="rId1"/>
            </p:custDataLst>
          </p:nvPr>
        </p:nvSpPr>
        <p:spPr bwMode="auto">
          <a:xfrm>
            <a:off x="4546422" y="2292595"/>
            <a:ext cx="1549577" cy="1905487"/>
          </a:xfrm>
          <a:custGeom>
            <a:avLst/>
            <a:gdLst>
              <a:gd name="T0" fmla="*/ 0 w 476"/>
              <a:gd name="T1" fmla="*/ 414 h 587"/>
              <a:gd name="T2" fmla="*/ 34 w 476"/>
              <a:gd name="T3" fmla="*/ 473 h 587"/>
              <a:gd name="T4" fmla="*/ 221 w 476"/>
              <a:gd name="T5" fmla="*/ 581 h 587"/>
              <a:gd name="T6" fmla="*/ 255 w 476"/>
              <a:gd name="T7" fmla="*/ 581 h 587"/>
              <a:gd name="T8" fmla="*/ 442 w 476"/>
              <a:gd name="T9" fmla="*/ 473 h 587"/>
              <a:gd name="T10" fmla="*/ 476 w 476"/>
              <a:gd name="T11" fmla="*/ 414 h 587"/>
              <a:gd name="T12" fmla="*/ 476 w 476"/>
              <a:gd name="T13" fmla="*/ 23 h 587"/>
              <a:gd name="T14" fmla="*/ 465 w 476"/>
              <a:gd name="T15" fmla="*/ 4 h 587"/>
              <a:gd name="T16" fmla="*/ 442 w 476"/>
              <a:gd name="T17" fmla="*/ 4 h 587"/>
              <a:gd name="T18" fmla="*/ 255 w 476"/>
              <a:gd name="T19" fmla="*/ 112 h 587"/>
              <a:gd name="T20" fmla="*/ 221 w 476"/>
              <a:gd name="T21" fmla="*/ 112 h 587"/>
              <a:gd name="T22" fmla="*/ 34 w 476"/>
              <a:gd name="T23" fmla="*/ 4 h 587"/>
              <a:gd name="T24" fmla="*/ 11 w 476"/>
              <a:gd name="T25" fmla="*/ 4 h 587"/>
              <a:gd name="T26" fmla="*/ 0 w 476"/>
              <a:gd name="T27" fmla="*/ 23 h 587"/>
              <a:gd name="T28" fmla="*/ 0 w 476"/>
              <a:gd name="T29" fmla="*/ 41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87">
                <a:moveTo>
                  <a:pt x="0" y="414"/>
                </a:moveTo>
                <a:cubicBezTo>
                  <a:pt x="0" y="438"/>
                  <a:pt x="13" y="461"/>
                  <a:pt x="34" y="473"/>
                </a:cubicBezTo>
                <a:cubicBezTo>
                  <a:pt x="221" y="581"/>
                  <a:pt x="221" y="581"/>
                  <a:pt x="221" y="581"/>
                </a:cubicBezTo>
                <a:cubicBezTo>
                  <a:pt x="232" y="587"/>
                  <a:pt x="245" y="587"/>
                  <a:pt x="255" y="581"/>
                </a:cubicBezTo>
                <a:cubicBezTo>
                  <a:pt x="442" y="473"/>
                  <a:pt x="442" y="473"/>
                  <a:pt x="442" y="473"/>
                </a:cubicBezTo>
                <a:cubicBezTo>
                  <a:pt x="463" y="461"/>
                  <a:pt x="476" y="438"/>
                  <a:pt x="476" y="414"/>
                </a:cubicBezTo>
                <a:cubicBezTo>
                  <a:pt x="476" y="23"/>
                  <a:pt x="476" y="23"/>
                  <a:pt x="476" y="23"/>
                </a:cubicBezTo>
                <a:cubicBezTo>
                  <a:pt x="476" y="15"/>
                  <a:pt x="472" y="8"/>
                  <a:pt x="465" y="4"/>
                </a:cubicBezTo>
                <a:cubicBezTo>
                  <a:pt x="458" y="0"/>
                  <a:pt x="449" y="0"/>
                  <a:pt x="442" y="4"/>
                </a:cubicBezTo>
                <a:cubicBezTo>
                  <a:pt x="255" y="112"/>
                  <a:pt x="255" y="112"/>
                  <a:pt x="255" y="112"/>
                </a:cubicBezTo>
                <a:cubicBezTo>
                  <a:pt x="245" y="118"/>
                  <a:pt x="232" y="118"/>
                  <a:pt x="221" y="112"/>
                </a:cubicBezTo>
                <a:cubicBezTo>
                  <a:pt x="34" y="4"/>
                  <a:pt x="34" y="4"/>
                  <a:pt x="34" y="4"/>
                </a:cubicBezTo>
                <a:cubicBezTo>
                  <a:pt x="27" y="0"/>
                  <a:pt x="18" y="0"/>
                  <a:pt x="11" y="4"/>
                </a:cubicBezTo>
                <a:cubicBezTo>
                  <a:pt x="4" y="8"/>
                  <a:pt x="0" y="15"/>
                  <a:pt x="0" y="23"/>
                </a:cubicBezTo>
                <a:lnTo>
                  <a:pt x="0" y="414"/>
                </a:lnTo>
                <a:close/>
              </a:path>
            </a:pathLst>
          </a:cu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en-US">
              <a:solidFill>
                <a:schemeClr val="lt1"/>
              </a:solidFill>
              <a:cs typeface="+mn-ea"/>
              <a:sym typeface="+mn-lt"/>
            </a:endParaRPr>
          </a:p>
        </p:txBody>
      </p:sp>
      <p:sp>
        <p:nvSpPr>
          <p:cNvPr id="22" name="任意多边形: 形状 21">
            <a:extLst>
              <a:ext uri="{FF2B5EF4-FFF2-40B4-BE49-F238E27FC236}">
                <a16:creationId xmlns:a16="http://schemas.microsoft.com/office/drawing/2014/main" id="{5469DB38-54B2-3ADD-07E4-5EE7DD3BA1E1}"/>
              </a:ext>
            </a:extLst>
          </p:cNvPr>
          <p:cNvSpPr/>
          <p:nvPr>
            <p:custDataLst>
              <p:tags r:id="rId2"/>
            </p:custDataLst>
          </p:nvPr>
        </p:nvSpPr>
        <p:spPr bwMode="auto">
          <a:xfrm>
            <a:off x="4546422" y="2181715"/>
            <a:ext cx="1549577" cy="1905487"/>
          </a:xfrm>
          <a:custGeom>
            <a:avLst/>
            <a:gdLst>
              <a:gd name="T0" fmla="*/ 0 w 476"/>
              <a:gd name="T1" fmla="*/ 414 h 587"/>
              <a:gd name="T2" fmla="*/ 34 w 476"/>
              <a:gd name="T3" fmla="*/ 473 h 587"/>
              <a:gd name="T4" fmla="*/ 221 w 476"/>
              <a:gd name="T5" fmla="*/ 581 h 587"/>
              <a:gd name="T6" fmla="*/ 255 w 476"/>
              <a:gd name="T7" fmla="*/ 581 h 587"/>
              <a:gd name="T8" fmla="*/ 442 w 476"/>
              <a:gd name="T9" fmla="*/ 473 h 587"/>
              <a:gd name="T10" fmla="*/ 476 w 476"/>
              <a:gd name="T11" fmla="*/ 414 h 587"/>
              <a:gd name="T12" fmla="*/ 476 w 476"/>
              <a:gd name="T13" fmla="*/ 23 h 587"/>
              <a:gd name="T14" fmla="*/ 465 w 476"/>
              <a:gd name="T15" fmla="*/ 4 h 587"/>
              <a:gd name="T16" fmla="*/ 442 w 476"/>
              <a:gd name="T17" fmla="*/ 4 h 587"/>
              <a:gd name="T18" fmla="*/ 255 w 476"/>
              <a:gd name="T19" fmla="*/ 112 h 587"/>
              <a:gd name="T20" fmla="*/ 221 w 476"/>
              <a:gd name="T21" fmla="*/ 112 h 587"/>
              <a:gd name="T22" fmla="*/ 34 w 476"/>
              <a:gd name="T23" fmla="*/ 4 h 587"/>
              <a:gd name="T24" fmla="*/ 11 w 476"/>
              <a:gd name="T25" fmla="*/ 4 h 587"/>
              <a:gd name="T26" fmla="*/ 0 w 476"/>
              <a:gd name="T27" fmla="*/ 23 h 587"/>
              <a:gd name="T28" fmla="*/ 0 w 476"/>
              <a:gd name="T29" fmla="*/ 41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87">
                <a:moveTo>
                  <a:pt x="0" y="414"/>
                </a:moveTo>
                <a:cubicBezTo>
                  <a:pt x="0" y="438"/>
                  <a:pt x="13" y="461"/>
                  <a:pt x="34" y="473"/>
                </a:cubicBezTo>
                <a:cubicBezTo>
                  <a:pt x="221" y="581"/>
                  <a:pt x="221" y="581"/>
                  <a:pt x="221" y="581"/>
                </a:cubicBezTo>
                <a:cubicBezTo>
                  <a:pt x="232" y="587"/>
                  <a:pt x="245" y="587"/>
                  <a:pt x="255" y="581"/>
                </a:cubicBezTo>
                <a:cubicBezTo>
                  <a:pt x="442" y="473"/>
                  <a:pt x="442" y="473"/>
                  <a:pt x="442" y="473"/>
                </a:cubicBezTo>
                <a:cubicBezTo>
                  <a:pt x="463" y="461"/>
                  <a:pt x="476" y="438"/>
                  <a:pt x="476" y="414"/>
                </a:cubicBezTo>
                <a:cubicBezTo>
                  <a:pt x="476" y="23"/>
                  <a:pt x="476" y="23"/>
                  <a:pt x="476" y="23"/>
                </a:cubicBezTo>
                <a:cubicBezTo>
                  <a:pt x="476" y="15"/>
                  <a:pt x="472" y="8"/>
                  <a:pt x="465" y="4"/>
                </a:cubicBezTo>
                <a:cubicBezTo>
                  <a:pt x="458" y="0"/>
                  <a:pt x="449" y="0"/>
                  <a:pt x="442" y="4"/>
                </a:cubicBezTo>
                <a:cubicBezTo>
                  <a:pt x="255" y="112"/>
                  <a:pt x="255" y="112"/>
                  <a:pt x="255" y="112"/>
                </a:cubicBezTo>
                <a:cubicBezTo>
                  <a:pt x="245" y="118"/>
                  <a:pt x="232" y="118"/>
                  <a:pt x="221" y="112"/>
                </a:cubicBezTo>
                <a:cubicBezTo>
                  <a:pt x="34" y="4"/>
                  <a:pt x="34" y="4"/>
                  <a:pt x="34" y="4"/>
                </a:cubicBezTo>
                <a:cubicBezTo>
                  <a:pt x="27" y="0"/>
                  <a:pt x="18" y="0"/>
                  <a:pt x="11" y="4"/>
                </a:cubicBezTo>
                <a:cubicBezTo>
                  <a:pt x="4" y="8"/>
                  <a:pt x="0" y="15"/>
                  <a:pt x="0" y="23"/>
                </a:cubicBezTo>
                <a:lnTo>
                  <a:pt x="0" y="414"/>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en-US" dirty="0">
              <a:solidFill>
                <a:schemeClr val="lt1"/>
              </a:solidFill>
              <a:cs typeface="+mn-ea"/>
              <a:sym typeface="+mn-lt"/>
            </a:endParaRPr>
          </a:p>
        </p:txBody>
      </p:sp>
      <p:sp>
        <p:nvSpPr>
          <p:cNvPr id="23" name="椭圆 22">
            <a:extLst>
              <a:ext uri="{FF2B5EF4-FFF2-40B4-BE49-F238E27FC236}">
                <a16:creationId xmlns:a16="http://schemas.microsoft.com/office/drawing/2014/main" id="{D7CB5054-982C-D7DE-D778-5FB27D9825E5}"/>
              </a:ext>
            </a:extLst>
          </p:cNvPr>
          <p:cNvSpPr/>
          <p:nvPr>
            <p:custDataLst>
              <p:tags r:id="rId3"/>
            </p:custDataLst>
          </p:nvPr>
        </p:nvSpPr>
        <p:spPr>
          <a:xfrm>
            <a:off x="4987835" y="2911963"/>
            <a:ext cx="666750" cy="666750"/>
          </a:xfrm>
          <a:prstGeom prst="ellipse">
            <a:avLst/>
          </a:prstGeom>
          <a:solidFill>
            <a:schemeClr val="tx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dk1"/>
              </a:solidFill>
              <a:cs typeface="+mn-ea"/>
              <a:sym typeface="+mn-lt"/>
            </a:endParaRPr>
          </a:p>
        </p:txBody>
      </p:sp>
      <p:sp>
        <p:nvSpPr>
          <p:cNvPr id="18" name="任意多边形: 形状 17">
            <a:extLst>
              <a:ext uri="{FF2B5EF4-FFF2-40B4-BE49-F238E27FC236}">
                <a16:creationId xmlns:a16="http://schemas.microsoft.com/office/drawing/2014/main" id="{C73A163C-6682-92C7-EEA8-8CC38198851F}"/>
              </a:ext>
            </a:extLst>
          </p:cNvPr>
          <p:cNvSpPr/>
          <p:nvPr>
            <p:custDataLst>
              <p:tags r:id="rId4"/>
            </p:custDataLst>
          </p:nvPr>
        </p:nvSpPr>
        <p:spPr bwMode="auto">
          <a:xfrm flipV="1">
            <a:off x="6096000" y="3079018"/>
            <a:ext cx="1549577" cy="1905487"/>
          </a:xfrm>
          <a:custGeom>
            <a:avLst/>
            <a:gdLst>
              <a:gd name="T0" fmla="*/ 0 w 476"/>
              <a:gd name="T1" fmla="*/ 414 h 587"/>
              <a:gd name="T2" fmla="*/ 34 w 476"/>
              <a:gd name="T3" fmla="*/ 473 h 587"/>
              <a:gd name="T4" fmla="*/ 221 w 476"/>
              <a:gd name="T5" fmla="*/ 581 h 587"/>
              <a:gd name="T6" fmla="*/ 255 w 476"/>
              <a:gd name="T7" fmla="*/ 581 h 587"/>
              <a:gd name="T8" fmla="*/ 442 w 476"/>
              <a:gd name="T9" fmla="*/ 473 h 587"/>
              <a:gd name="T10" fmla="*/ 476 w 476"/>
              <a:gd name="T11" fmla="*/ 414 h 587"/>
              <a:gd name="T12" fmla="*/ 476 w 476"/>
              <a:gd name="T13" fmla="*/ 23 h 587"/>
              <a:gd name="T14" fmla="*/ 465 w 476"/>
              <a:gd name="T15" fmla="*/ 4 h 587"/>
              <a:gd name="T16" fmla="*/ 442 w 476"/>
              <a:gd name="T17" fmla="*/ 4 h 587"/>
              <a:gd name="T18" fmla="*/ 255 w 476"/>
              <a:gd name="T19" fmla="*/ 112 h 587"/>
              <a:gd name="T20" fmla="*/ 221 w 476"/>
              <a:gd name="T21" fmla="*/ 112 h 587"/>
              <a:gd name="T22" fmla="*/ 34 w 476"/>
              <a:gd name="T23" fmla="*/ 4 h 587"/>
              <a:gd name="T24" fmla="*/ 11 w 476"/>
              <a:gd name="T25" fmla="*/ 4 h 587"/>
              <a:gd name="T26" fmla="*/ 0 w 476"/>
              <a:gd name="T27" fmla="*/ 23 h 587"/>
              <a:gd name="T28" fmla="*/ 0 w 476"/>
              <a:gd name="T29" fmla="*/ 41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87">
                <a:moveTo>
                  <a:pt x="0" y="414"/>
                </a:moveTo>
                <a:cubicBezTo>
                  <a:pt x="0" y="438"/>
                  <a:pt x="13" y="461"/>
                  <a:pt x="34" y="473"/>
                </a:cubicBezTo>
                <a:cubicBezTo>
                  <a:pt x="221" y="581"/>
                  <a:pt x="221" y="581"/>
                  <a:pt x="221" y="581"/>
                </a:cubicBezTo>
                <a:cubicBezTo>
                  <a:pt x="232" y="587"/>
                  <a:pt x="245" y="587"/>
                  <a:pt x="255" y="581"/>
                </a:cubicBezTo>
                <a:cubicBezTo>
                  <a:pt x="442" y="473"/>
                  <a:pt x="442" y="473"/>
                  <a:pt x="442" y="473"/>
                </a:cubicBezTo>
                <a:cubicBezTo>
                  <a:pt x="463" y="461"/>
                  <a:pt x="476" y="438"/>
                  <a:pt x="476" y="414"/>
                </a:cubicBezTo>
                <a:cubicBezTo>
                  <a:pt x="476" y="23"/>
                  <a:pt x="476" y="23"/>
                  <a:pt x="476" y="23"/>
                </a:cubicBezTo>
                <a:cubicBezTo>
                  <a:pt x="476" y="15"/>
                  <a:pt x="472" y="8"/>
                  <a:pt x="465" y="4"/>
                </a:cubicBezTo>
                <a:cubicBezTo>
                  <a:pt x="458" y="0"/>
                  <a:pt x="449" y="0"/>
                  <a:pt x="442" y="4"/>
                </a:cubicBezTo>
                <a:cubicBezTo>
                  <a:pt x="255" y="112"/>
                  <a:pt x="255" y="112"/>
                  <a:pt x="255" y="112"/>
                </a:cubicBezTo>
                <a:cubicBezTo>
                  <a:pt x="245" y="118"/>
                  <a:pt x="232" y="118"/>
                  <a:pt x="221" y="112"/>
                </a:cubicBezTo>
                <a:cubicBezTo>
                  <a:pt x="34" y="4"/>
                  <a:pt x="34" y="4"/>
                  <a:pt x="34" y="4"/>
                </a:cubicBezTo>
                <a:cubicBezTo>
                  <a:pt x="27" y="0"/>
                  <a:pt x="18" y="0"/>
                  <a:pt x="11" y="4"/>
                </a:cubicBezTo>
                <a:cubicBezTo>
                  <a:pt x="4" y="8"/>
                  <a:pt x="0" y="15"/>
                  <a:pt x="0" y="23"/>
                </a:cubicBezTo>
                <a:lnTo>
                  <a:pt x="0" y="414"/>
                </a:lnTo>
                <a:close/>
              </a:path>
            </a:pathLst>
          </a:custGeom>
          <a:solidFill>
            <a:schemeClr val="accent2">
              <a:lumMod val="75000"/>
            </a:schemeClr>
          </a:solidFill>
          <a:ln>
            <a:noFill/>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en-US">
              <a:solidFill>
                <a:schemeClr val="lt1"/>
              </a:solidFill>
              <a:cs typeface="+mn-ea"/>
              <a:sym typeface="+mn-lt"/>
            </a:endParaRPr>
          </a:p>
        </p:txBody>
      </p:sp>
      <p:sp>
        <p:nvSpPr>
          <p:cNvPr id="19" name="任意多边形: 形状 18">
            <a:extLst>
              <a:ext uri="{FF2B5EF4-FFF2-40B4-BE49-F238E27FC236}">
                <a16:creationId xmlns:a16="http://schemas.microsoft.com/office/drawing/2014/main" id="{7B59F04B-4220-64E6-5AFB-9A811C13B6CB}"/>
              </a:ext>
            </a:extLst>
          </p:cNvPr>
          <p:cNvSpPr/>
          <p:nvPr>
            <p:custDataLst>
              <p:tags r:id="rId5"/>
            </p:custDataLst>
          </p:nvPr>
        </p:nvSpPr>
        <p:spPr bwMode="auto">
          <a:xfrm flipV="1">
            <a:off x="6096000" y="3189898"/>
            <a:ext cx="1549577" cy="1905487"/>
          </a:xfrm>
          <a:custGeom>
            <a:avLst/>
            <a:gdLst>
              <a:gd name="T0" fmla="*/ 0 w 476"/>
              <a:gd name="T1" fmla="*/ 414 h 587"/>
              <a:gd name="T2" fmla="*/ 34 w 476"/>
              <a:gd name="T3" fmla="*/ 473 h 587"/>
              <a:gd name="T4" fmla="*/ 221 w 476"/>
              <a:gd name="T5" fmla="*/ 581 h 587"/>
              <a:gd name="T6" fmla="*/ 255 w 476"/>
              <a:gd name="T7" fmla="*/ 581 h 587"/>
              <a:gd name="T8" fmla="*/ 442 w 476"/>
              <a:gd name="T9" fmla="*/ 473 h 587"/>
              <a:gd name="T10" fmla="*/ 476 w 476"/>
              <a:gd name="T11" fmla="*/ 414 h 587"/>
              <a:gd name="T12" fmla="*/ 476 w 476"/>
              <a:gd name="T13" fmla="*/ 23 h 587"/>
              <a:gd name="T14" fmla="*/ 465 w 476"/>
              <a:gd name="T15" fmla="*/ 4 h 587"/>
              <a:gd name="T16" fmla="*/ 442 w 476"/>
              <a:gd name="T17" fmla="*/ 4 h 587"/>
              <a:gd name="T18" fmla="*/ 255 w 476"/>
              <a:gd name="T19" fmla="*/ 112 h 587"/>
              <a:gd name="T20" fmla="*/ 221 w 476"/>
              <a:gd name="T21" fmla="*/ 112 h 587"/>
              <a:gd name="T22" fmla="*/ 34 w 476"/>
              <a:gd name="T23" fmla="*/ 4 h 587"/>
              <a:gd name="T24" fmla="*/ 11 w 476"/>
              <a:gd name="T25" fmla="*/ 4 h 587"/>
              <a:gd name="T26" fmla="*/ 0 w 476"/>
              <a:gd name="T27" fmla="*/ 23 h 587"/>
              <a:gd name="T28" fmla="*/ 0 w 476"/>
              <a:gd name="T29" fmla="*/ 414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587">
                <a:moveTo>
                  <a:pt x="0" y="414"/>
                </a:moveTo>
                <a:cubicBezTo>
                  <a:pt x="0" y="438"/>
                  <a:pt x="13" y="461"/>
                  <a:pt x="34" y="473"/>
                </a:cubicBezTo>
                <a:cubicBezTo>
                  <a:pt x="221" y="581"/>
                  <a:pt x="221" y="581"/>
                  <a:pt x="221" y="581"/>
                </a:cubicBezTo>
                <a:cubicBezTo>
                  <a:pt x="232" y="587"/>
                  <a:pt x="245" y="587"/>
                  <a:pt x="255" y="581"/>
                </a:cubicBezTo>
                <a:cubicBezTo>
                  <a:pt x="442" y="473"/>
                  <a:pt x="442" y="473"/>
                  <a:pt x="442" y="473"/>
                </a:cubicBezTo>
                <a:cubicBezTo>
                  <a:pt x="463" y="461"/>
                  <a:pt x="476" y="438"/>
                  <a:pt x="476" y="414"/>
                </a:cubicBezTo>
                <a:cubicBezTo>
                  <a:pt x="476" y="23"/>
                  <a:pt x="476" y="23"/>
                  <a:pt x="476" y="23"/>
                </a:cubicBezTo>
                <a:cubicBezTo>
                  <a:pt x="476" y="15"/>
                  <a:pt x="472" y="8"/>
                  <a:pt x="465" y="4"/>
                </a:cubicBezTo>
                <a:cubicBezTo>
                  <a:pt x="458" y="0"/>
                  <a:pt x="449" y="0"/>
                  <a:pt x="442" y="4"/>
                </a:cubicBezTo>
                <a:cubicBezTo>
                  <a:pt x="255" y="112"/>
                  <a:pt x="255" y="112"/>
                  <a:pt x="255" y="112"/>
                </a:cubicBezTo>
                <a:cubicBezTo>
                  <a:pt x="245" y="118"/>
                  <a:pt x="232" y="118"/>
                  <a:pt x="221" y="112"/>
                </a:cubicBezTo>
                <a:cubicBezTo>
                  <a:pt x="34" y="4"/>
                  <a:pt x="34" y="4"/>
                  <a:pt x="34" y="4"/>
                </a:cubicBezTo>
                <a:cubicBezTo>
                  <a:pt x="27" y="0"/>
                  <a:pt x="18" y="0"/>
                  <a:pt x="11" y="4"/>
                </a:cubicBezTo>
                <a:cubicBezTo>
                  <a:pt x="4" y="8"/>
                  <a:pt x="0" y="15"/>
                  <a:pt x="0" y="23"/>
                </a:cubicBezTo>
                <a:lnTo>
                  <a:pt x="0" y="414"/>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en-US" dirty="0">
              <a:solidFill>
                <a:schemeClr val="lt1"/>
              </a:solidFill>
              <a:cs typeface="+mn-ea"/>
              <a:sym typeface="+mn-lt"/>
            </a:endParaRPr>
          </a:p>
        </p:txBody>
      </p:sp>
      <p:sp>
        <p:nvSpPr>
          <p:cNvPr id="20" name="椭圆 19">
            <a:extLst>
              <a:ext uri="{FF2B5EF4-FFF2-40B4-BE49-F238E27FC236}">
                <a16:creationId xmlns:a16="http://schemas.microsoft.com/office/drawing/2014/main" id="{E0886BA9-ECB6-80D5-D979-BBB81FD9C452}"/>
              </a:ext>
            </a:extLst>
          </p:cNvPr>
          <p:cNvSpPr/>
          <p:nvPr>
            <p:custDataLst>
              <p:tags r:id="rId6"/>
            </p:custDataLst>
          </p:nvPr>
        </p:nvSpPr>
        <p:spPr>
          <a:xfrm>
            <a:off x="6537413" y="3698387"/>
            <a:ext cx="666750" cy="666750"/>
          </a:xfrm>
          <a:prstGeom prst="ellipse">
            <a:avLst/>
          </a:prstGeom>
          <a:solidFill>
            <a:schemeClr val="tx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dk1"/>
              </a:solidFill>
              <a:cs typeface="+mn-ea"/>
              <a:sym typeface="+mn-lt"/>
            </a:endParaRPr>
          </a:p>
        </p:txBody>
      </p:sp>
      <p:cxnSp>
        <p:nvCxnSpPr>
          <p:cNvPr id="8" name="直接连接符 7">
            <a:extLst>
              <a:ext uri="{FF2B5EF4-FFF2-40B4-BE49-F238E27FC236}">
                <a16:creationId xmlns:a16="http://schemas.microsoft.com/office/drawing/2014/main" id="{F3D5E338-5061-9209-19C0-017750CF35D1}"/>
              </a:ext>
            </a:extLst>
          </p:cNvPr>
          <p:cNvCxnSpPr>
            <a:stCxn id="21" idx="2"/>
          </p:cNvCxnSpPr>
          <p:nvPr>
            <p:custDataLst>
              <p:tags r:id="rId7"/>
            </p:custDataLst>
          </p:nvPr>
        </p:nvCxnSpPr>
        <p:spPr>
          <a:xfrm flipH="1">
            <a:off x="669925" y="4178605"/>
            <a:ext cx="4595943"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7DE807D-D956-C256-CDF4-C093F79511F7}"/>
              </a:ext>
            </a:extLst>
          </p:cNvPr>
          <p:cNvCxnSpPr>
            <a:stCxn id="18" idx="3"/>
          </p:cNvCxnSpPr>
          <p:nvPr>
            <p:custDataLst>
              <p:tags r:id="rId8"/>
            </p:custDataLst>
          </p:nvPr>
        </p:nvCxnSpPr>
        <p:spPr>
          <a:xfrm flipV="1">
            <a:off x="6926131" y="3079019"/>
            <a:ext cx="4594357" cy="0"/>
          </a:xfrm>
          <a:prstGeom prst="line">
            <a:avLst/>
          </a:prstGeom>
          <a:ln w="3175"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1C7BDAC-35F7-2A9B-1708-AE357A6436B2}"/>
              </a:ext>
            </a:extLst>
          </p:cNvPr>
          <p:cNvSpPr txBox="1"/>
          <p:nvPr>
            <p:custDataLst>
              <p:tags r:id="rId9"/>
            </p:custDataLst>
          </p:nvPr>
        </p:nvSpPr>
        <p:spPr bwMode="auto">
          <a:xfrm>
            <a:off x="875838" y="1879608"/>
            <a:ext cx="343190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solidFill>
                  <a:schemeClr val="dk1"/>
                </a:solidFill>
                <a:cs typeface="+mn-ea"/>
                <a:sym typeface="+mn-lt"/>
              </a:rPr>
              <a:t>Identification</a:t>
            </a:r>
          </a:p>
        </p:txBody>
      </p:sp>
      <p:sp>
        <p:nvSpPr>
          <p:cNvPr id="16" name="矩形 15">
            <a:extLst>
              <a:ext uri="{FF2B5EF4-FFF2-40B4-BE49-F238E27FC236}">
                <a16:creationId xmlns:a16="http://schemas.microsoft.com/office/drawing/2014/main" id="{6D6CAEEA-A0BF-984A-3DB0-1032231999DE}"/>
              </a:ext>
            </a:extLst>
          </p:cNvPr>
          <p:cNvSpPr/>
          <p:nvPr>
            <p:custDataLst>
              <p:tags r:id="rId10"/>
            </p:custDataLst>
          </p:nvPr>
        </p:nvSpPr>
        <p:spPr bwMode="auto">
          <a:xfrm>
            <a:off x="824133" y="2579644"/>
            <a:ext cx="364359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solidFill>
                  <a:schemeClr val="dk1"/>
                </a:solidFill>
                <a:cs typeface="+mn-ea"/>
                <a:sym typeface="+mn-lt"/>
              </a:rPr>
              <a:t>In this scenario, users only need to provide samples of their individual or physiological characteristics, and the biometric system identifies the user who provides the characteristics among the registered users based on the samples.</a:t>
            </a:r>
          </a:p>
        </p:txBody>
      </p:sp>
      <p:sp>
        <p:nvSpPr>
          <p:cNvPr id="12" name="文本框 11">
            <a:extLst>
              <a:ext uri="{FF2B5EF4-FFF2-40B4-BE49-F238E27FC236}">
                <a16:creationId xmlns:a16="http://schemas.microsoft.com/office/drawing/2014/main" id="{F5683118-9695-27E7-9A1B-25928F92D64C}"/>
              </a:ext>
            </a:extLst>
          </p:cNvPr>
          <p:cNvSpPr txBox="1"/>
          <p:nvPr>
            <p:custDataLst>
              <p:tags r:id="rId11"/>
            </p:custDataLst>
          </p:nvPr>
        </p:nvSpPr>
        <p:spPr bwMode="auto">
          <a:xfrm>
            <a:off x="7866284" y="3164744"/>
            <a:ext cx="343190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dirty="0">
                <a:solidFill>
                  <a:schemeClr val="dk1"/>
                </a:solidFill>
                <a:cs typeface="+mn-ea"/>
                <a:sym typeface="+mn-lt"/>
              </a:rPr>
              <a:t>Verification</a:t>
            </a:r>
          </a:p>
        </p:txBody>
      </p:sp>
      <p:sp>
        <p:nvSpPr>
          <p:cNvPr id="13" name="矩形 12">
            <a:extLst>
              <a:ext uri="{FF2B5EF4-FFF2-40B4-BE49-F238E27FC236}">
                <a16:creationId xmlns:a16="http://schemas.microsoft.com/office/drawing/2014/main" id="{27E2AAFE-F710-C03F-162A-80D35705C7E1}"/>
              </a:ext>
            </a:extLst>
          </p:cNvPr>
          <p:cNvSpPr/>
          <p:nvPr>
            <p:custDataLst>
              <p:tags r:id="rId12"/>
            </p:custDataLst>
          </p:nvPr>
        </p:nvSpPr>
        <p:spPr bwMode="auto">
          <a:xfrm>
            <a:off x="7801174" y="3692273"/>
            <a:ext cx="3563716"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dirty="0">
                <a:solidFill>
                  <a:schemeClr val="dk1"/>
                </a:solidFill>
                <a:cs typeface="+mn-ea"/>
                <a:sym typeface="+mn-lt"/>
              </a:rPr>
              <a:t>In this scenario,</a:t>
            </a:r>
            <a:r>
              <a:rPr lang="zh-CN" altLang="en-US" sz="1200" dirty="0">
                <a:solidFill>
                  <a:schemeClr val="dk1"/>
                </a:solidFill>
                <a:cs typeface="+mn-ea"/>
                <a:sym typeface="+mn-lt"/>
              </a:rPr>
              <a:t> </a:t>
            </a:r>
            <a:r>
              <a:rPr lang="en-US" altLang="zh-CN" sz="1200" dirty="0">
                <a:solidFill>
                  <a:schemeClr val="dk1"/>
                </a:solidFill>
                <a:cs typeface="+mn-ea"/>
                <a:sym typeface="+mn-lt"/>
              </a:rPr>
              <a:t>is based on the identification scenario, where one declares one’s identity to the system, and then the system will verify whether any of the registered users is a designated user based on the above information.</a:t>
            </a:r>
          </a:p>
        </p:txBody>
      </p:sp>
      <p:sp>
        <p:nvSpPr>
          <p:cNvPr id="30" name="矩形 29">
            <a:extLst>
              <a:ext uri="{FF2B5EF4-FFF2-40B4-BE49-F238E27FC236}">
                <a16:creationId xmlns:a16="http://schemas.microsoft.com/office/drawing/2014/main" id="{1C5DCE19-6E1E-3604-358E-B524A31824BD}"/>
              </a:ext>
            </a:extLst>
          </p:cNvPr>
          <p:cNvSpPr/>
          <p:nvPr>
            <p:custDataLst>
              <p:tags r:id="rId13"/>
            </p:custDataLst>
          </p:nvPr>
        </p:nvSpPr>
        <p:spPr bwMode="auto">
          <a:xfrm>
            <a:off x="5066526" y="3079018"/>
            <a:ext cx="509367" cy="3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dk1"/>
                </a:solidFill>
                <a:cs typeface="+mn-ea"/>
                <a:sym typeface="+mn-lt"/>
              </a:rPr>
              <a:t>WHO?</a:t>
            </a:r>
          </a:p>
        </p:txBody>
      </p:sp>
      <p:sp>
        <p:nvSpPr>
          <p:cNvPr id="32" name="矩形 31">
            <a:extLst>
              <a:ext uri="{FF2B5EF4-FFF2-40B4-BE49-F238E27FC236}">
                <a16:creationId xmlns:a16="http://schemas.microsoft.com/office/drawing/2014/main" id="{5E784BB4-4EB4-D066-6A5E-0F9B5262A982}"/>
              </a:ext>
            </a:extLst>
          </p:cNvPr>
          <p:cNvSpPr/>
          <p:nvPr>
            <p:custDataLst>
              <p:tags r:id="rId14"/>
            </p:custDataLst>
          </p:nvPr>
        </p:nvSpPr>
        <p:spPr bwMode="auto">
          <a:xfrm>
            <a:off x="6447818" y="3865443"/>
            <a:ext cx="845940" cy="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solidFill>
                  <a:schemeClr val="dk1"/>
                </a:solidFill>
                <a:cs typeface="+mn-ea"/>
                <a:sym typeface="+mn-lt"/>
              </a:rPr>
              <a:t>YES/NO</a:t>
            </a:r>
          </a:p>
        </p:txBody>
      </p:sp>
    </p:spTree>
    <p:extLst>
      <p:ext uri="{BB962C8B-B14F-4D97-AF65-F5344CB8AC3E}">
        <p14:creationId xmlns:p14="http://schemas.microsoft.com/office/powerpoint/2010/main" val="379998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64050-D526-733D-BD01-0EEE4E8169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B1ECAD-F92B-B470-E5F8-55B6DDBAE425}"/>
              </a:ext>
            </a:extLst>
          </p:cNvPr>
          <p:cNvSpPr>
            <a:spLocks noGrp="1"/>
          </p:cNvSpPr>
          <p:nvPr>
            <p:ph type="title"/>
          </p:nvPr>
        </p:nvSpPr>
        <p:spPr/>
        <p:txBody>
          <a:bodyPr/>
          <a:lstStyle/>
          <a:p>
            <a:r>
              <a:rPr lang="en-US" altLang="zh-CN" sz="2800" b="1" dirty="0">
                <a:solidFill>
                  <a:schemeClr val="bg1"/>
                </a:solidFill>
                <a:cs typeface="+mn-ea"/>
                <a:sym typeface="+mn-lt"/>
              </a:rPr>
              <a:t>Research Background</a:t>
            </a:r>
            <a:endParaRPr lang="en-US" altLang="zh-CN" dirty="0">
              <a:solidFill>
                <a:schemeClr val="accent1"/>
              </a:solidFill>
              <a:latin typeface="+mn-lt"/>
              <a:ea typeface="+mn-ea"/>
              <a:cs typeface="+mn-ea"/>
              <a:sym typeface="+mn-lt"/>
            </a:endParaRPr>
          </a:p>
        </p:txBody>
      </p:sp>
      <p:sp>
        <p:nvSpPr>
          <p:cNvPr id="47" name="任意多边形: 形状 46">
            <a:extLst>
              <a:ext uri="{FF2B5EF4-FFF2-40B4-BE49-F238E27FC236}">
                <a16:creationId xmlns:a16="http://schemas.microsoft.com/office/drawing/2014/main" id="{DDBC705E-D566-FE6E-AA6F-B8D0D083FBC0}"/>
              </a:ext>
            </a:extLst>
          </p:cNvPr>
          <p:cNvSpPr/>
          <p:nvPr>
            <p:custDataLst>
              <p:tags r:id="rId1"/>
            </p:custDataLst>
          </p:nvPr>
        </p:nvSpPr>
        <p:spPr>
          <a:xfrm>
            <a:off x="5171391" y="1748577"/>
            <a:ext cx="2787661" cy="1289612"/>
          </a:xfrm>
          <a:custGeom>
            <a:avLst/>
            <a:gdLst/>
            <a:ahLst/>
            <a:cxnLst>
              <a:cxn ang="0">
                <a:pos x="wd2" y="hd2"/>
              </a:cxn>
              <a:cxn ang="5400000">
                <a:pos x="wd2" y="hd2"/>
              </a:cxn>
              <a:cxn ang="10800000">
                <a:pos x="wd2" y="hd2"/>
              </a:cxn>
              <a:cxn ang="16200000">
                <a:pos x="wd2" y="hd2"/>
              </a:cxn>
            </a:cxnLst>
            <a:rect l="0" t="0" r="r" b="b"/>
            <a:pathLst>
              <a:path w="21568" h="21033" extrusionOk="0">
                <a:moveTo>
                  <a:pt x="971" y="5974"/>
                </a:moveTo>
                <a:cubicBezTo>
                  <a:pt x="3506" y="8385"/>
                  <a:pt x="6310" y="9259"/>
                  <a:pt x="9067" y="8500"/>
                </a:cubicBezTo>
                <a:cubicBezTo>
                  <a:pt x="12027" y="7685"/>
                  <a:pt x="14803" y="5028"/>
                  <a:pt x="17042" y="868"/>
                </a:cubicBezTo>
                <a:cubicBezTo>
                  <a:pt x="17290" y="327"/>
                  <a:pt x="17629" y="15"/>
                  <a:pt x="17985" y="0"/>
                </a:cubicBezTo>
                <a:cubicBezTo>
                  <a:pt x="18343" y="-14"/>
                  <a:pt x="18690" y="274"/>
                  <a:pt x="18947" y="800"/>
                </a:cubicBezTo>
                <a:lnTo>
                  <a:pt x="21171" y="5725"/>
                </a:lnTo>
                <a:cubicBezTo>
                  <a:pt x="21381" y="6107"/>
                  <a:pt x="21519" y="6637"/>
                  <a:pt x="21557" y="7217"/>
                </a:cubicBezTo>
                <a:cubicBezTo>
                  <a:pt x="21587" y="7667"/>
                  <a:pt x="21556" y="8116"/>
                  <a:pt x="21480" y="8527"/>
                </a:cubicBezTo>
                <a:cubicBezTo>
                  <a:pt x="21396" y="8984"/>
                  <a:pt x="21257" y="9395"/>
                  <a:pt x="21070" y="9715"/>
                </a:cubicBezTo>
                <a:cubicBezTo>
                  <a:pt x="18821" y="13981"/>
                  <a:pt x="16159" y="17167"/>
                  <a:pt x="13268" y="19055"/>
                </a:cubicBezTo>
                <a:cubicBezTo>
                  <a:pt x="10067" y="21145"/>
                  <a:pt x="6675" y="21586"/>
                  <a:pt x="3376" y="20342"/>
                </a:cubicBezTo>
                <a:cubicBezTo>
                  <a:pt x="3113" y="20235"/>
                  <a:pt x="2869" y="19976"/>
                  <a:pt x="2672" y="19594"/>
                </a:cubicBezTo>
                <a:cubicBezTo>
                  <a:pt x="2447" y="19159"/>
                  <a:pt x="2292" y="18586"/>
                  <a:pt x="2231" y="17955"/>
                </a:cubicBezTo>
                <a:cubicBezTo>
                  <a:pt x="2003" y="16237"/>
                  <a:pt x="1721" y="14553"/>
                  <a:pt x="1388" y="12914"/>
                </a:cubicBezTo>
                <a:cubicBezTo>
                  <a:pt x="1028" y="11146"/>
                  <a:pt x="609" y="9434"/>
                  <a:pt x="134" y="7791"/>
                </a:cubicBezTo>
                <a:cubicBezTo>
                  <a:pt x="62" y="7574"/>
                  <a:pt x="20" y="7330"/>
                  <a:pt x="5" y="7082"/>
                </a:cubicBezTo>
                <a:cubicBezTo>
                  <a:pt x="-13" y="6762"/>
                  <a:pt x="15" y="6420"/>
                  <a:pt x="122" y="6161"/>
                </a:cubicBezTo>
                <a:cubicBezTo>
                  <a:pt x="227" y="5908"/>
                  <a:pt x="379" y="5804"/>
                  <a:pt x="529" y="5784"/>
                </a:cubicBezTo>
                <a:cubicBezTo>
                  <a:pt x="677" y="5764"/>
                  <a:pt x="830" y="5824"/>
                  <a:pt x="971" y="5974"/>
                </a:cubicBezTo>
                <a:close/>
              </a:path>
            </a:pathLst>
          </a:custGeom>
          <a:solidFill>
            <a:schemeClr val="accent3"/>
          </a:solidFill>
          <a:ln w="12700">
            <a:miter lim="400000"/>
          </a:ln>
        </p:spPr>
        <p:txBody>
          <a:bodyPr lIns="71437" tIns="71437" rIns="71437" bIns="71437" anchor="ctr"/>
          <a:lstStyle/>
          <a:p>
            <a:pPr algn="ctr">
              <a:defRPr sz="3200" cap="none">
                <a:solidFill>
                  <a:srgbClr val="000000"/>
                </a:solidFill>
              </a:defRPr>
            </a:pPr>
            <a:endParaRPr sz="1800">
              <a:solidFill>
                <a:srgbClr val="000000"/>
              </a:solidFill>
              <a:cs typeface="+mn-ea"/>
              <a:sym typeface="+mn-lt"/>
            </a:endParaRPr>
          </a:p>
        </p:txBody>
      </p:sp>
      <p:sp>
        <p:nvSpPr>
          <p:cNvPr id="48" name="任意多边形: 形状 47">
            <a:extLst>
              <a:ext uri="{FF2B5EF4-FFF2-40B4-BE49-F238E27FC236}">
                <a16:creationId xmlns:a16="http://schemas.microsoft.com/office/drawing/2014/main" id="{D952E2CB-DA03-4EB3-E432-CB98F4E4BB79}"/>
              </a:ext>
            </a:extLst>
          </p:cNvPr>
          <p:cNvSpPr/>
          <p:nvPr>
            <p:custDataLst>
              <p:tags r:id="rId2"/>
            </p:custDataLst>
          </p:nvPr>
        </p:nvSpPr>
        <p:spPr>
          <a:xfrm rot="16221438">
            <a:off x="3460082" y="2516232"/>
            <a:ext cx="2787661" cy="1289612"/>
          </a:xfrm>
          <a:custGeom>
            <a:avLst/>
            <a:gdLst/>
            <a:ahLst/>
            <a:cxnLst>
              <a:cxn ang="0">
                <a:pos x="wd2" y="hd2"/>
              </a:cxn>
              <a:cxn ang="5400000">
                <a:pos x="wd2" y="hd2"/>
              </a:cxn>
              <a:cxn ang="10800000">
                <a:pos x="wd2" y="hd2"/>
              </a:cxn>
              <a:cxn ang="16200000">
                <a:pos x="wd2" y="hd2"/>
              </a:cxn>
            </a:cxnLst>
            <a:rect l="0" t="0" r="r" b="b"/>
            <a:pathLst>
              <a:path w="21568" h="21033" extrusionOk="0">
                <a:moveTo>
                  <a:pt x="971" y="5974"/>
                </a:moveTo>
                <a:cubicBezTo>
                  <a:pt x="3506" y="8385"/>
                  <a:pt x="6310" y="9259"/>
                  <a:pt x="9067" y="8500"/>
                </a:cubicBezTo>
                <a:cubicBezTo>
                  <a:pt x="12027" y="7685"/>
                  <a:pt x="14803" y="5028"/>
                  <a:pt x="17042" y="868"/>
                </a:cubicBezTo>
                <a:cubicBezTo>
                  <a:pt x="17290" y="327"/>
                  <a:pt x="17629" y="15"/>
                  <a:pt x="17985" y="0"/>
                </a:cubicBezTo>
                <a:cubicBezTo>
                  <a:pt x="18343" y="-14"/>
                  <a:pt x="18690" y="274"/>
                  <a:pt x="18947" y="800"/>
                </a:cubicBezTo>
                <a:lnTo>
                  <a:pt x="21171" y="5725"/>
                </a:lnTo>
                <a:cubicBezTo>
                  <a:pt x="21381" y="6107"/>
                  <a:pt x="21519" y="6637"/>
                  <a:pt x="21557" y="7217"/>
                </a:cubicBezTo>
                <a:cubicBezTo>
                  <a:pt x="21587" y="7667"/>
                  <a:pt x="21556" y="8116"/>
                  <a:pt x="21480" y="8527"/>
                </a:cubicBezTo>
                <a:cubicBezTo>
                  <a:pt x="21396" y="8984"/>
                  <a:pt x="21257" y="9395"/>
                  <a:pt x="21070" y="9715"/>
                </a:cubicBezTo>
                <a:cubicBezTo>
                  <a:pt x="18821" y="13981"/>
                  <a:pt x="16159" y="17167"/>
                  <a:pt x="13268" y="19055"/>
                </a:cubicBezTo>
                <a:cubicBezTo>
                  <a:pt x="10067" y="21145"/>
                  <a:pt x="6675" y="21586"/>
                  <a:pt x="3376" y="20342"/>
                </a:cubicBezTo>
                <a:cubicBezTo>
                  <a:pt x="3113" y="20235"/>
                  <a:pt x="2869" y="19976"/>
                  <a:pt x="2672" y="19594"/>
                </a:cubicBezTo>
                <a:cubicBezTo>
                  <a:pt x="2447" y="19159"/>
                  <a:pt x="2292" y="18586"/>
                  <a:pt x="2231" y="17955"/>
                </a:cubicBezTo>
                <a:cubicBezTo>
                  <a:pt x="2003" y="16237"/>
                  <a:pt x="1721" y="14553"/>
                  <a:pt x="1388" y="12914"/>
                </a:cubicBezTo>
                <a:cubicBezTo>
                  <a:pt x="1028" y="11146"/>
                  <a:pt x="609" y="9434"/>
                  <a:pt x="134" y="7791"/>
                </a:cubicBezTo>
                <a:cubicBezTo>
                  <a:pt x="62" y="7574"/>
                  <a:pt x="20" y="7330"/>
                  <a:pt x="5" y="7082"/>
                </a:cubicBezTo>
                <a:cubicBezTo>
                  <a:pt x="-13" y="6762"/>
                  <a:pt x="15" y="6420"/>
                  <a:pt x="122" y="6161"/>
                </a:cubicBezTo>
                <a:cubicBezTo>
                  <a:pt x="227" y="5908"/>
                  <a:pt x="379" y="5804"/>
                  <a:pt x="529" y="5784"/>
                </a:cubicBezTo>
                <a:cubicBezTo>
                  <a:pt x="677" y="5764"/>
                  <a:pt x="830" y="5824"/>
                  <a:pt x="971" y="5974"/>
                </a:cubicBezTo>
                <a:close/>
              </a:path>
            </a:pathLst>
          </a:custGeom>
          <a:solidFill>
            <a:schemeClr val="accent2"/>
          </a:solidFill>
          <a:ln w="12700">
            <a:noFill/>
            <a:miter lim="400000"/>
          </a:ln>
        </p:spPr>
        <p:txBody>
          <a:bodyPr lIns="71437" tIns="71437" rIns="71437" bIns="71437" anchor="ctr"/>
          <a:lstStyle/>
          <a:p>
            <a:pPr algn="ctr">
              <a:defRPr sz="3200" cap="none">
                <a:solidFill>
                  <a:srgbClr val="000000"/>
                </a:solidFill>
              </a:defRPr>
            </a:pPr>
            <a:endParaRPr sz="1800">
              <a:solidFill>
                <a:srgbClr val="000000"/>
              </a:solidFill>
              <a:cs typeface="+mn-ea"/>
              <a:sym typeface="+mn-lt"/>
            </a:endParaRPr>
          </a:p>
        </p:txBody>
      </p:sp>
      <p:sp>
        <p:nvSpPr>
          <p:cNvPr id="49" name="任意多边形: 形状 48">
            <a:extLst>
              <a:ext uri="{FF2B5EF4-FFF2-40B4-BE49-F238E27FC236}">
                <a16:creationId xmlns:a16="http://schemas.microsoft.com/office/drawing/2014/main" id="{7EE20476-10AE-6F85-8F1D-319ADE12752E}"/>
              </a:ext>
            </a:extLst>
          </p:cNvPr>
          <p:cNvSpPr/>
          <p:nvPr>
            <p:custDataLst>
              <p:tags r:id="rId3"/>
            </p:custDataLst>
          </p:nvPr>
        </p:nvSpPr>
        <p:spPr>
          <a:xfrm rot="10771382">
            <a:off x="4220247" y="4226210"/>
            <a:ext cx="2787661" cy="1289613"/>
          </a:xfrm>
          <a:custGeom>
            <a:avLst/>
            <a:gdLst/>
            <a:ahLst/>
            <a:cxnLst>
              <a:cxn ang="0">
                <a:pos x="wd2" y="hd2"/>
              </a:cxn>
              <a:cxn ang="5400000">
                <a:pos x="wd2" y="hd2"/>
              </a:cxn>
              <a:cxn ang="10800000">
                <a:pos x="wd2" y="hd2"/>
              </a:cxn>
              <a:cxn ang="16200000">
                <a:pos x="wd2" y="hd2"/>
              </a:cxn>
            </a:cxnLst>
            <a:rect l="0" t="0" r="r" b="b"/>
            <a:pathLst>
              <a:path w="21568" h="21033" extrusionOk="0">
                <a:moveTo>
                  <a:pt x="971" y="5974"/>
                </a:moveTo>
                <a:cubicBezTo>
                  <a:pt x="3506" y="8385"/>
                  <a:pt x="6310" y="9259"/>
                  <a:pt x="9067" y="8500"/>
                </a:cubicBezTo>
                <a:cubicBezTo>
                  <a:pt x="12027" y="7685"/>
                  <a:pt x="14803" y="5028"/>
                  <a:pt x="17042" y="868"/>
                </a:cubicBezTo>
                <a:cubicBezTo>
                  <a:pt x="17290" y="327"/>
                  <a:pt x="17629" y="15"/>
                  <a:pt x="17985" y="0"/>
                </a:cubicBezTo>
                <a:cubicBezTo>
                  <a:pt x="18343" y="-14"/>
                  <a:pt x="18690" y="274"/>
                  <a:pt x="18947" y="800"/>
                </a:cubicBezTo>
                <a:lnTo>
                  <a:pt x="21171" y="5725"/>
                </a:lnTo>
                <a:cubicBezTo>
                  <a:pt x="21381" y="6107"/>
                  <a:pt x="21519" y="6637"/>
                  <a:pt x="21557" y="7217"/>
                </a:cubicBezTo>
                <a:cubicBezTo>
                  <a:pt x="21587" y="7667"/>
                  <a:pt x="21556" y="8116"/>
                  <a:pt x="21480" y="8527"/>
                </a:cubicBezTo>
                <a:cubicBezTo>
                  <a:pt x="21396" y="8984"/>
                  <a:pt x="21257" y="9395"/>
                  <a:pt x="21070" y="9715"/>
                </a:cubicBezTo>
                <a:cubicBezTo>
                  <a:pt x="18821" y="13981"/>
                  <a:pt x="16159" y="17167"/>
                  <a:pt x="13268" y="19055"/>
                </a:cubicBezTo>
                <a:cubicBezTo>
                  <a:pt x="10067" y="21145"/>
                  <a:pt x="6675" y="21586"/>
                  <a:pt x="3376" y="20342"/>
                </a:cubicBezTo>
                <a:cubicBezTo>
                  <a:pt x="3113" y="20235"/>
                  <a:pt x="2869" y="19976"/>
                  <a:pt x="2672" y="19594"/>
                </a:cubicBezTo>
                <a:cubicBezTo>
                  <a:pt x="2447" y="19159"/>
                  <a:pt x="2292" y="18586"/>
                  <a:pt x="2231" y="17955"/>
                </a:cubicBezTo>
                <a:cubicBezTo>
                  <a:pt x="2003" y="16237"/>
                  <a:pt x="1721" y="14553"/>
                  <a:pt x="1388" y="12914"/>
                </a:cubicBezTo>
                <a:cubicBezTo>
                  <a:pt x="1028" y="11146"/>
                  <a:pt x="609" y="9434"/>
                  <a:pt x="134" y="7791"/>
                </a:cubicBezTo>
                <a:cubicBezTo>
                  <a:pt x="62" y="7574"/>
                  <a:pt x="20" y="7330"/>
                  <a:pt x="5" y="7082"/>
                </a:cubicBezTo>
                <a:cubicBezTo>
                  <a:pt x="-13" y="6762"/>
                  <a:pt x="15" y="6420"/>
                  <a:pt x="122" y="6161"/>
                </a:cubicBezTo>
                <a:cubicBezTo>
                  <a:pt x="227" y="5908"/>
                  <a:pt x="379" y="5804"/>
                  <a:pt x="529" y="5784"/>
                </a:cubicBezTo>
                <a:cubicBezTo>
                  <a:pt x="677" y="5764"/>
                  <a:pt x="830" y="5824"/>
                  <a:pt x="971" y="5974"/>
                </a:cubicBezTo>
                <a:close/>
              </a:path>
            </a:pathLst>
          </a:custGeom>
          <a:solidFill>
            <a:schemeClr val="accent3"/>
          </a:solidFill>
          <a:ln w="12700">
            <a:miter lim="400000"/>
          </a:ln>
        </p:spPr>
        <p:txBody>
          <a:bodyPr lIns="71437" tIns="71437" rIns="71437" bIns="71437" anchor="ctr"/>
          <a:lstStyle/>
          <a:p>
            <a:pPr algn="ctr">
              <a:defRPr sz="3200" cap="none">
                <a:solidFill>
                  <a:srgbClr val="000000"/>
                </a:solidFill>
              </a:defRPr>
            </a:pPr>
            <a:endParaRPr sz="1800">
              <a:solidFill>
                <a:srgbClr val="000000"/>
              </a:solidFill>
              <a:cs typeface="+mn-ea"/>
              <a:sym typeface="+mn-lt"/>
            </a:endParaRPr>
          </a:p>
        </p:txBody>
      </p:sp>
      <p:sp>
        <p:nvSpPr>
          <p:cNvPr id="50" name="任意多边形: 形状 49">
            <a:extLst>
              <a:ext uri="{FF2B5EF4-FFF2-40B4-BE49-F238E27FC236}">
                <a16:creationId xmlns:a16="http://schemas.microsoft.com/office/drawing/2014/main" id="{59456850-BC32-A45D-B088-8A1BDB671DFA}"/>
              </a:ext>
            </a:extLst>
          </p:cNvPr>
          <p:cNvSpPr/>
          <p:nvPr>
            <p:custDataLst>
              <p:tags r:id="rId4"/>
            </p:custDataLst>
          </p:nvPr>
        </p:nvSpPr>
        <p:spPr>
          <a:xfrm rot="5419948">
            <a:off x="5931557" y="3451065"/>
            <a:ext cx="2787661" cy="1289613"/>
          </a:xfrm>
          <a:custGeom>
            <a:avLst/>
            <a:gdLst/>
            <a:ahLst/>
            <a:cxnLst>
              <a:cxn ang="0">
                <a:pos x="wd2" y="hd2"/>
              </a:cxn>
              <a:cxn ang="5400000">
                <a:pos x="wd2" y="hd2"/>
              </a:cxn>
              <a:cxn ang="10800000">
                <a:pos x="wd2" y="hd2"/>
              </a:cxn>
              <a:cxn ang="16200000">
                <a:pos x="wd2" y="hd2"/>
              </a:cxn>
            </a:cxnLst>
            <a:rect l="0" t="0" r="r" b="b"/>
            <a:pathLst>
              <a:path w="21568" h="21033" extrusionOk="0">
                <a:moveTo>
                  <a:pt x="971" y="5974"/>
                </a:moveTo>
                <a:cubicBezTo>
                  <a:pt x="3506" y="8385"/>
                  <a:pt x="6310" y="9259"/>
                  <a:pt x="9067" y="8500"/>
                </a:cubicBezTo>
                <a:cubicBezTo>
                  <a:pt x="12027" y="7685"/>
                  <a:pt x="14803" y="5028"/>
                  <a:pt x="17042" y="868"/>
                </a:cubicBezTo>
                <a:cubicBezTo>
                  <a:pt x="17290" y="327"/>
                  <a:pt x="17629" y="15"/>
                  <a:pt x="17985" y="0"/>
                </a:cubicBezTo>
                <a:cubicBezTo>
                  <a:pt x="18343" y="-14"/>
                  <a:pt x="18690" y="274"/>
                  <a:pt x="18947" y="800"/>
                </a:cubicBezTo>
                <a:lnTo>
                  <a:pt x="21171" y="5725"/>
                </a:lnTo>
                <a:cubicBezTo>
                  <a:pt x="21381" y="6107"/>
                  <a:pt x="21519" y="6637"/>
                  <a:pt x="21557" y="7217"/>
                </a:cubicBezTo>
                <a:cubicBezTo>
                  <a:pt x="21587" y="7667"/>
                  <a:pt x="21556" y="8116"/>
                  <a:pt x="21480" y="8527"/>
                </a:cubicBezTo>
                <a:cubicBezTo>
                  <a:pt x="21396" y="8984"/>
                  <a:pt x="21257" y="9395"/>
                  <a:pt x="21070" y="9715"/>
                </a:cubicBezTo>
                <a:cubicBezTo>
                  <a:pt x="18821" y="13981"/>
                  <a:pt x="16159" y="17167"/>
                  <a:pt x="13268" y="19055"/>
                </a:cubicBezTo>
                <a:cubicBezTo>
                  <a:pt x="10067" y="21145"/>
                  <a:pt x="6675" y="21586"/>
                  <a:pt x="3376" y="20342"/>
                </a:cubicBezTo>
                <a:cubicBezTo>
                  <a:pt x="3113" y="20235"/>
                  <a:pt x="2869" y="19976"/>
                  <a:pt x="2672" y="19594"/>
                </a:cubicBezTo>
                <a:cubicBezTo>
                  <a:pt x="2447" y="19159"/>
                  <a:pt x="2292" y="18586"/>
                  <a:pt x="2231" y="17955"/>
                </a:cubicBezTo>
                <a:cubicBezTo>
                  <a:pt x="2003" y="16237"/>
                  <a:pt x="1721" y="14553"/>
                  <a:pt x="1388" y="12914"/>
                </a:cubicBezTo>
                <a:cubicBezTo>
                  <a:pt x="1028" y="11146"/>
                  <a:pt x="609" y="9434"/>
                  <a:pt x="134" y="7791"/>
                </a:cubicBezTo>
                <a:cubicBezTo>
                  <a:pt x="62" y="7574"/>
                  <a:pt x="20" y="7330"/>
                  <a:pt x="5" y="7082"/>
                </a:cubicBezTo>
                <a:cubicBezTo>
                  <a:pt x="-13" y="6762"/>
                  <a:pt x="15" y="6420"/>
                  <a:pt x="122" y="6161"/>
                </a:cubicBezTo>
                <a:cubicBezTo>
                  <a:pt x="227" y="5908"/>
                  <a:pt x="379" y="5804"/>
                  <a:pt x="529" y="5784"/>
                </a:cubicBezTo>
                <a:cubicBezTo>
                  <a:pt x="677" y="5764"/>
                  <a:pt x="830" y="5824"/>
                  <a:pt x="971" y="5974"/>
                </a:cubicBezTo>
                <a:close/>
              </a:path>
            </a:pathLst>
          </a:custGeom>
          <a:solidFill>
            <a:schemeClr val="accent3"/>
          </a:solidFill>
          <a:ln w="12700">
            <a:miter lim="400000"/>
          </a:ln>
        </p:spPr>
        <p:txBody>
          <a:bodyPr lIns="71437" tIns="71437" rIns="71437" bIns="71437" anchor="ctr"/>
          <a:lstStyle/>
          <a:p>
            <a:pPr algn="ctr">
              <a:defRPr sz="3200" cap="none">
                <a:solidFill>
                  <a:srgbClr val="000000"/>
                </a:solidFill>
              </a:defRPr>
            </a:pPr>
            <a:endParaRPr sz="1800">
              <a:solidFill>
                <a:srgbClr val="000000"/>
              </a:solidFill>
              <a:cs typeface="+mn-ea"/>
              <a:sym typeface="+mn-lt"/>
            </a:endParaRPr>
          </a:p>
        </p:txBody>
      </p:sp>
      <p:sp>
        <p:nvSpPr>
          <p:cNvPr id="51" name="矩形 50">
            <a:extLst>
              <a:ext uri="{FF2B5EF4-FFF2-40B4-BE49-F238E27FC236}">
                <a16:creationId xmlns:a16="http://schemas.microsoft.com/office/drawing/2014/main" id="{0D0BB124-A8BF-670A-0F46-E95595717FF3}"/>
              </a:ext>
            </a:extLst>
          </p:cNvPr>
          <p:cNvSpPr/>
          <p:nvPr/>
        </p:nvSpPr>
        <p:spPr>
          <a:xfrm>
            <a:off x="4384394" y="1907867"/>
            <a:ext cx="637012" cy="586957"/>
          </a:xfrm>
          <a:prstGeom prst="rect">
            <a:avLst/>
          </a:prstGeom>
          <a:ln w="12700">
            <a:miter lim="400000"/>
          </a:ln>
        </p:spPr>
        <p:txBody>
          <a:bodyPr wrap="square" lIns="90000" tIns="46800" rIns="90000" bIns="46800" anchor="ctr">
            <a:normAutofit/>
          </a:bodyPr>
          <a:lstStyle>
            <a:lvl1pPr algn="r">
              <a:defRPr sz="4400" b="1" cap="none">
                <a:solidFill>
                  <a:srgbClr val="FFFFFF"/>
                </a:solidFill>
              </a:defRPr>
            </a:lvl1pPr>
          </a:lstStyle>
          <a:p>
            <a:r>
              <a:rPr sz="3200" dirty="0">
                <a:solidFill>
                  <a:srgbClr val="FFFFFF"/>
                </a:solidFill>
                <a:cs typeface="+mn-ea"/>
                <a:sym typeface="+mn-lt"/>
              </a:rPr>
              <a:t>01</a:t>
            </a:r>
          </a:p>
        </p:txBody>
      </p:sp>
      <p:sp>
        <p:nvSpPr>
          <p:cNvPr id="53" name="矩形 52">
            <a:extLst>
              <a:ext uri="{FF2B5EF4-FFF2-40B4-BE49-F238E27FC236}">
                <a16:creationId xmlns:a16="http://schemas.microsoft.com/office/drawing/2014/main" id="{EB69CF5E-DC32-9759-5E2B-56B6AC8BC115}"/>
              </a:ext>
            </a:extLst>
          </p:cNvPr>
          <p:cNvSpPr/>
          <p:nvPr>
            <p:custDataLst>
              <p:tags r:id="rId5"/>
            </p:custDataLst>
          </p:nvPr>
        </p:nvSpPr>
        <p:spPr>
          <a:xfrm>
            <a:off x="7201765" y="4702966"/>
            <a:ext cx="637012" cy="586957"/>
          </a:xfrm>
          <a:prstGeom prst="rect">
            <a:avLst/>
          </a:prstGeom>
          <a:ln w="12700">
            <a:miter lim="400000"/>
          </a:ln>
        </p:spPr>
        <p:txBody>
          <a:bodyPr wrap="square" lIns="90000" tIns="46800" rIns="90000" bIns="46800" anchor="ctr">
            <a:normAutofit/>
          </a:bodyPr>
          <a:lstStyle>
            <a:lvl1pPr algn="r">
              <a:defRPr sz="4400" b="1" cap="none">
                <a:solidFill>
                  <a:srgbClr val="FFFFFF"/>
                </a:solidFill>
              </a:defRPr>
            </a:lvl1pPr>
          </a:lstStyle>
          <a:p>
            <a:r>
              <a:rPr sz="3200" dirty="0">
                <a:solidFill>
                  <a:srgbClr val="FFFFFF"/>
                </a:solidFill>
                <a:cs typeface="+mn-ea"/>
                <a:sym typeface="+mn-lt"/>
              </a:rPr>
              <a:t>0</a:t>
            </a:r>
            <a:r>
              <a:rPr lang="en-US" sz="3200" dirty="0">
                <a:solidFill>
                  <a:srgbClr val="FFFFFF"/>
                </a:solidFill>
                <a:cs typeface="+mn-ea"/>
                <a:sym typeface="+mn-lt"/>
              </a:rPr>
              <a:t>2</a:t>
            </a:r>
            <a:endParaRPr sz="3200" dirty="0">
              <a:solidFill>
                <a:srgbClr val="FFFFFF"/>
              </a:solidFill>
              <a:cs typeface="+mn-ea"/>
              <a:sym typeface="+mn-lt"/>
            </a:endParaRPr>
          </a:p>
        </p:txBody>
      </p:sp>
      <p:sp>
        <p:nvSpPr>
          <p:cNvPr id="43" name="矩形 42">
            <a:extLst>
              <a:ext uri="{FF2B5EF4-FFF2-40B4-BE49-F238E27FC236}">
                <a16:creationId xmlns:a16="http://schemas.microsoft.com/office/drawing/2014/main" id="{037626A2-D8AF-862C-3E21-902C1006B1E8}"/>
              </a:ext>
            </a:extLst>
          </p:cNvPr>
          <p:cNvSpPr/>
          <p:nvPr>
            <p:custDataLst>
              <p:tags r:id="rId6"/>
            </p:custDataLst>
          </p:nvPr>
        </p:nvSpPr>
        <p:spPr bwMode="auto">
          <a:xfrm>
            <a:off x="8489335" y="2712100"/>
            <a:ext cx="3031153" cy="1990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200" dirty="0">
                <a:solidFill>
                  <a:schemeClr val="dk1"/>
                </a:solidFill>
                <a:cs typeface="+mn-ea"/>
                <a:sym typeface="+mn-lt"/>
              </a:rPr>
              <a:t>It uses a digitizing station to collect the user's handwritten signature features, and thus The collected handwritten signature image may be affected by the device such as pen position, tilt, pressure etc. </a:t>
            </a:r>
          </a:p>
        </p:txBody>
      </p:sp>
      <p:sp>
        <p:nvSpPr>
          <p:cNvPr id="44" name="文本框 43">
            <a:extLst>
              <a:ext uri="{FF2B5EF4-FFF2-40B4-BE49-F238E27FC236}">
                <a16:creationId xmlns:a16="http://schemas.microsoft.com/office/drawing/2014/main" id="{9B34C47E-744A-7883-BE31-B4175140DC16}"/>
              </a:ext>
            </a:extLst>
          </p:cNvPr>
          <p:cNvSpPr txBox="1"/>
          <p:nvPr>
            <p:custDataLst>
              <p:tags r:id="rId7"/>
            </p:custDataLst>
          </p:nvPr>
        </p:nvSpPr>
        <p:spPr bwMode="auto">
          <a:xfrm>
            <a:off x="8489335" y="2324502"/>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solidFill>
                  <a:schemeClr val="dk1"/>
                </a:solidFill>
                <a:cs typeface="+mn-ea"/>
                <a:sym typeface="+mn-lt"/>
              </a:rPr>
              <a:t>Online Signature Verification</a:t>
            </a:r>
          </a:p>
        </p:txBody>
      </p:sp>
      <p:sp>
        <p:nvSpPr>
          <p:cNvPr id="39" name="矩形 38">
            <a:extLst>
              <a:ext uri="{FF2B5EF4-FFF2-40B4-BE49-F238E27FC236}">
                <a16:creationId xmlns:a16="http://schemas.microsoft.com/office/drawing/2014/main" id="{D32FA9B8-C4C3-1FFF-004E-EBC3BF9A6122}"/>
              </a:ext>
            </a:extLst>
          </p:cNvPr>
          <p:cNvSpPr/>
          <p:nvPr>
            <p:custDataLst>
              <p:tags r:id="rId8"/>
            </p:custDataLst>
          </p:nvPr>
        </p:nvSpPr>
        <p:spPr bwMode="auto">
          <a:xfrm>
            <a:off x="673100" y="2712100"/>
            <a:ext cx="3031153" cy="85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200" dirty="0">
                <a:solidFill>
                  <a:schemeClr val="dk1"/>
                </a:solidFill>
                <a:cs typeface="+mn-ea"/>
                <a:sym typeface="+mn-lt"/>
              </a:rPr>
              <a:t>It has a personal signature collection process that is obtained through the user's writing process on paper. </a:t>
            </a:r>
          </a:p>
        </p:txBody>
      </p:sp>
      <p:sp>
        <p:nvSpPr>
          <p:cNvPr id="40" name="文本框 39">
            <a:extLst>
              <a:ext uri="{FF2B5EF4-FFF2-40B4-BE49-F238E27FC236}">
                <a16:creationId xmlns:a16="http://schemas.microsoft.com/office/drawing/2014/main" id="{406D778C-9022-C27E-60F3-365F15C49C97}"/>
              </a:ext>
            </a:extLst>
          </p:cNvPr>
          <p:cNvSpPr txBox="1"/>
          <p:nvPr>
            <p:custDataLst>
              <p:tags r:id="rId9"/>
            </p:custDataLst>
          </p:nvPr>
        </p:nvSpPr>
        <p:spPr bwMode="auto">
          <a:xfrm>
            <a:off x="673100" y="2324502"/>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solidFill>
                  <a:schemeClr val="dk1"/>
                </a:solidFill>
                <a:cs typeface="+mn-ea"/>
                <a:sym typeface="+mn-lt"/>
              </a:rPr>
              <a:t>Offline Signature Verification</a:t>
            </a:r>
          </a:p>
        </p:txBody>
      </p:sp>
      <p:pic>
        <p:nvPicPr>
          <p:cNvPr id="6" name="图片 5">
            <a:extLst>
              <a:ext uri="{FF2B5EF4-FFF2-40B4-BE49-F238E27FC236}">
                <a16:creationId xmlns:a16="http://schemas.microsoft.com/office/drawing/2014/main" id="{8F66F212-1119-A55C-5796-AAC2518E911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79224" y="3268988"/>
            <a:ext cx="764431" cy="731512"/>
          </a:xfrm>
          <a:prstGeom prst="rect">
            <a:avLst/>
          </a:prstGeom>
        </p:spPr>
      </p:pic>
      <p:pic>
        <p:nvPicPr>
          <p:cNvPr id="1026" name="Picture 2" descr="拿笔写字的手白色PNG图片素材下载_图片编号qdxgjjpo-免抠素材网">
            <a:extLst>
              <a:ext uri="{FF2B5EF4-FFF2-40B4-BE49-F238E27FC236}">
                <a16:creationId xmlns:a16="http://schemas.microsoft.com/office/drawing/2014/main" id="{F3B29E84-5CCC-AA11-F08C-41F44FEEFC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30148" y="4337885"/>
            <a:ext cx="2549525" cy="952038"/>
          </a:xfrm>
          <a:prstGeom prst="rect">
            <a:avLst/>
          </a:prstGeom>
          <a:noFill/>
          <a:ln>
            <a:solidFill>
              <a:srgbClr val="2C7AC4"/>
            </a:solidFill>
          </a:ln>
          <a:extLst>
            <a:ext uri="{909E8E84-426E-40DD-AFC4-6F175D3DCCD1}">
              <a14:hiddenFill xmlns:a14="http://schemas.microsoft.com/office/drawing/2010/main">
                <a:solidFill>
                  <a:srgbClr val="FFFFFF"/>
                </a:solidFill>
              </a14:hiddenFill>
            </a:ext>
          </a:extLst>
        </p:spPr>
      </p:pic>
      <p:pic>
        <p:nvPicPr>
          <p:cNvPr id="1028" name="Picture 4" descr="一只拿笔写字的手PNG图片素材下载_写字PNG_熊猫办公">
            <a:extLst>
              <a:ext uri="{FF2B5EF4-FFF2-40B4-BE49-F238E27FC236}">
                <a16:creationId xmlns:a16="http://schemas.microsoft.com/office/drawing/2014/main" id="{ABC1DDE5-1E6A-F20A-5BB7-8C61A825352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6564" y="3811684"/>
            <a:ext cx="2319886" cy="1478239"/>
          </a:xfrm>
          <a:prstGeom prst="rect">
            <a:avLst/>
          </a:prstGeom>
          <a:noFill/>
          <a:ln>
            <a:solidFill>
              <a:srgbClr val="2C7AC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61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1C3C-B560-724A-CCAB-2916E6792A9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3DAA8F-CAE0-2950-37C4-74BB833F57B4}"/>
              </a:ext>
            </a:extLst>
          </p:cNvPr>
          <p:cNvSpPr>
            <a:spLocks noGrp="1"/>
          </p:cNvSpPr>
          <p:nvPr>
            <p:ph type="title"/>
          </p:nvPr>
        </p:nvSpPr>
        <p:spPr/>
        <p:txBody>
          <a:bodyPr/>
          <a:lstStyle/>
          <a:p>
            <a:r>
              <a:rPr lang="en-US" altLang="zh-CN" sz="2800" b="1" dirty="0">
                <a:solidFill>
                  <a:schemeClr val="bg1"/>
                </a:solidFill>
                <a:cs typeface="+mn-ea"/>
                <a:sym typeface="+mn-lt"/>
              </a:rPr>
              <a:t>Research Background</a:t>
            </a:r>
            <a:endParaRPr lang="en-US" altLang="zh-CN" dirty="0">
              <a:solidFill>
                <a:schemeClr val="accent1"/>
              </a:solidFill>
              <a:latin typeface="+mn-lt"/>
              <a:ea typeface="+mn-ea"/>
              <a:cs typeface="+mn-ea"/>
              <a:sym typeface="+mn-lt"/>
            </a:endParaRPr>
          </a:p>
        </p:txBody>
      </p:sp>
      <p:cxnSp>
        <p:nvCxnSpPr>
          <p:cNvPr id="62" name="直接连接符 61">
            <a:extLst>
              <a:ext uri="{FF2B5EF4-FFF2-40B4-BE49-F238E27FC236}">
                <a16:creationId xmlns:a16="http://schemas.microsoft.com/office/drawing/2014/main" id="{6428398E-C503-FF27-8E3A-6F884A7F5FAE}"/>
              </a:ext>
            </a:extLst>
          </p:cNvPr>
          <p:cNvCxnSpPr>
            <a:stCxn id="64" idx="3"/>
            <a:endCxn id="73" idx="1"/>
          </p:cNvCxnSpPr>
          <p:nvPr>
            <p:custDataLst>
              <p:tags r:id="rId2"/>
            </p:custDataLst>
          </p:nvPr>
        </p:nvCxnSpPr>
        <p:spPr>
          <a:xfrm>
            <a:off x="3526066" y="2974727"/>
            <a:ext cx="5139868" cy="0"/>
          </a:xfrm>
          <a:prstGeom prst="line">
            <a:avLst/>
          </a:prstGeom>
          <a:ln w="1905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6FA49FD1-0ACD-8300-3E47-DA4B205DD8E7}"/>
              </a:ext>
            </a:extLst>
          </p:cNvPr>
          <p:cNvSpPr/>
          <p:nvPr>
            <p:custDataLst>
              <p:tags r:id="rId3"/>
            </p:custDataLst>
          </p:nvPr>
        </p:nvSpPr>
        <p:spPr>
          <a:xfrm>
            <a:off x="1731881" y="2335577"/>
            <a:ext cx="1794185" cy="415768"/>
          </a:xfrm>
          <a:prstGeom prst="rect">
            <a:avLst/>
          </a:prstGeom>
        </p:spPr>
        <p:txBody>
          <a:bodyPr wrap="square" lIns="91440" tIns="45720" rIns="91440" bIns="45720" anchor="ctr" anchorCtr="0">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600" u="sng" dirty="0">
                <a:solidFill>
                  <a:schemeClr val="dk1"/>
                </a:solidFill>
                <a:cs typeface="+mn-ea"/>
                <a:sym typeface="+mn-lt"/>
              </a:rPr>
              <a:t>Traditional Algorithm</a:t>
            </a:r>
          </a:p>
        </p:txBody>
      </p:sp>
      <p:sp>
        <p:nvSpPr>
          <p:cNvPr id="64" name="矩形: 圆角 63">
            <a:extLst>
              <a:ext uri="{FF2B5EF4-FFF2-40B4-BE49-F238E27FC236}">
                <a16:creationId xmlns:a16="http://schemas.microsoft.com/office/drawing/2014/main" id="{DFEBB996-7960-EBCD-CB70-AA21C319A7EF}"/>
              </a:ext>
            </a:extLst>
          </p:cNvPr>
          <p:cNvSpPr/>
          <p:nvPr>
            <p:custDataLst>
              <p:tags r:id="rId4"/>
            </p:custDataLst>
          </p:nvPr>
        </p:nvSpPr>
        <p:spPr>
          <a:xfrm>
            <a:off x="1731881" y="2751345"/>
            <a:ext cx="1794185" cy="446763"/>
          </a:xfrm>
          <a:prstGeom prst="roundRect">
            <a:avLst>
              <a:gd name="adj" fmla="val 50000"/>
            </a:avLst>
          </a:prstGeom>
          <a:solidFill>
            <a:schemeClr val="lt1"/>
          </a:solidFill>
          <a:ln w="19050">
            <a:solidFill>
              <a:schemeClr val="accent3"/>
            </a:solidFill>
          </a:ln>
        </p:spPr>
        <p:txBody>
          <a:bodyPr wrap="squar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zh-CN" altLang="en-US" sz="1600" dirty="0">
              <a:solidFill>
                <a:schemeClr val="dk1"/>
              </a:solidFill>
              <a:cs typeface="+mn-ea"/>
              <a:sym typeface="+mn-lt"/>
            </a:endParaRPr>
          </a:p>
        </p:txBody>
      </p:sp>
      <p:sp>
        <p:nvSpPr>
          <p:cNvPr id="65" name="文本框 64">
            <a:extLst>
              <a:ext uri="{FF2B5EF4-FFF2-40B4-BE49-F238E27FC236}">
                <a16:creationId xmlns:a16="http://schemas.microsoft.com/office/drawing/2014/main" id="{6B14716C-C57E-25EA-FDB3-EFD46B733D77}"/>
              </a:ext>
            </a:extLst>
          </p:cNvPr>
          <p:cNvSpPr txBox="1"/>
          <p:nvPr>
            <p:custDataLst>
              <p:tags r:id="rId5"/>
            </p:custDataLst>
          </p:nvPr>
        </p:nvSpPr>
        <p:spPr>
          <a:xfrm>
            <a:off x="1196159" y="3337025"/>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b="1" dirty="0">
                <a:solidFill>
                  <a:schemeClr val="dk1"/>
                </a:solidFill>
                <a:cs typeface="+mn-ea"/>
                <a:sym typeface="+mn-lt"/>
              </a:rPr>
              <a:t>Machine Learning</a:t>
            </a:r>
          </a:p>
          <a:p>
            <a:pPr algn="ctr">
              <a:lnSpc>
                <a:spcPct val="130000"/>
              </a:lnSpc>
              <a:spcBef>
                <a:spcPct val="0"/>
              </a:spcBef>
            </a:pPr>
            <a:r>
              <a:rPr lang="en-US" altLang="zh-CN" sz="1100" dirty="0">
                <a:solidFill>
                  <a:schemeClr val="dk1"/>
                </a:solidFill>
                <a:cs typeface="+mn-ea"/>
                <a:sym typeface="+mn-lt"/>
              </a:rPr>
              <a:t>Support Vector Machine</a:t>
            </a:r>
          </a:p>
          <a:p>
            <a:pPr algn="ctr">
              <a:lnSpc>
                <a:spcPct val="130000"/>
              </a:lnSpc>
              <a:spcBef>
                <a:spcPct val="0"/>
              </a:spcBef>
            </a:pPr>
            <a:r>
              <a:rPr lang="en-US" altLang="zh-CN" sz="1100" dirty="0">
                <a:solidFill>
                  <a:schemeClr val="dk1"/>
                </a:solidFill>
                <a:cs typeface="+mn-ea"/>
                <a:sym typeface="+mn-lt"/>
              </a:rPr>
              <a:t>Hidden Markov Model</a:t>
            </a:r>
          </a:p>
        </p:txBody>
      </p:sp>
      <p:sp>
        <p:nvSpPr>
          <p:cNvPr id="67" name="任意多边形: 形状 66">
            <a:extLst>
              <a:ext uri="{FF2B5EF4-FFF2-40B4-BE49-F238E27FC236}">
                <a16:creationId xmlns:a16="http://schemas.microsoft.com/office/drawing/2014/main" id="{7589F059-5802-A3D1-A949-BBB626103677}"/>
              </a:ext>
            </a:extLst>
          </p:cNvPr>
          <p:cNvSpPr/>
          <p:nvPr>
            <p:custDataLst>
              <p:tags r:id="rId6"/>
            </p:custDataLst>
          </p:nvPr>
        </p:nvSpPr>
        <p:spPr>
          <a:xfrm>
            <a:off x="2461485" y="2835289"/>
            <a:ext cx="334976" cy="278872"/>
          </a:xfrm>
          <a:custGeom>
            <a:avLst/>
            <a:gdLst>
              <a:gd name="connsiteX0" fmla="*/ 482197 w 526297"/>
              <a:gd name="connsiteY0" fmla="*/ 133350 h 438150"/>
              <a:gd name="connsiteX1" fmla="*/ 526298 w 526297"/>
              <a:gd name="connsiteY1" fmla="*/ 177451 h 438150"/>
              <a:gd name="connsiteX2" fmla="*/ 526203 w 526297"/>
              <a:gd name="connsiteY2" fmla="*/ 180880 h 438150"/>
              <a:gd name="connsiteX3" fmla="*/ 512867 w 526297"/>
              <a:gd name="connsiteY3" fmla="*/ 354616 h 438150"/>
              <a:gd name="connsiteX4" fmla="*/ 484388 w 526297"/>
              <a:gd name="connsiteY4" fmla="*/ 381000 h 438150"/>
              <a:gd name="connsiteX5" fmla="*/ 453622 w 526297"/>
              <a:gd name="connsiteY5" fmla="*/ 381000 h 438150"/>
              <a:gd name="connsiteX6" fmla="*/ 453622 w 526297"/>
              <a:gd name="connsiteY6" fmla="*/ 438150 h 438150"/>
              <a:gd name="connsiteX7" fmla="*/ 434572 w 526297"/>
              <a:gd name="connsiteY7" fmla="*/ 438150 h 438150"/>
              <a:gd name="connsiteX8" fmla="*/ 434572 w 526297"/>
              <a:gd name="connsiteY8" fmla="*/ 381000 h 438150"/>
              <a:gd name="connsiteX9" fmla="*/ 91672 w 526297"/>
              <a:gd name="connsiteY9" fmla="*/ 381000 h 438150"/>
              <a:gd name="connsiteX10" fmla="*/ 91672 w 526297"/>
              <a:gd name="connsiteY10" fmla="*/ 438150 h 438150"/>
              <a:gd name="connsiteX11" fmla="*/ 72622 w 526297"/>
              <a:gd name="connsiteY11" fmla="*/ 438150 h 438150"/>
              <a:gd name="connsiteX12" fmla="*/ 72622 w 526297"/>
              <a:gd name="connsiteY12" fmla="*/ 381000 h 438150"/>
              <a:gd name="connsiteX13" fmla="*/ 41952 w 526297"/>
              <a:gd name="connsiteY13" fmla="*/ 381000 h 438150"/>
              <a:gd name="connsiteX14" fmla="*/ 13472 w 526297"/>
              <a:gd name="connsiteY14" fmla="*/ 354616 h 438150"/>
              <a:gd name="connsiteX15" fmla="*/ 137 w 526297"/>
              <a:gd name="connsiteY15" fmla="*/ 180880 h 438150"/>
              <a:gd name="connsiteX16" fmla="*/ 40714 w 526297"/>
              <a:gd name="connsiteY16" fmla="*/ 133541 h 438150"/>
              <a:gd name="connsiteX17" fmla="*/ 44142 w 526297"/>
              <a:gd name="connsiteY17" fmla="*/ 133445 h 438150"/>
              <a:gd name="connsiteX18" fmla="*/ 100531 w 526297"/>
              <a:gd name="connsiteY18" fmla="*/ 180213 h 438150"/>
              <a:gd name="connsiteX19" fmla="*/ 120247 w 526297"/>
              <a:gd name="connsiteY19" fmla="*/ 285750 h 438150"/>
              <a:gd name="connsiteX20" fmla="*/ 405997 w 526297"/>
              <a:gd name="connsiteY20" fmla="*/ 285750 h 438150"/>
              <a:gd name="connsiteX21" fmla="*/ 425809 w 526297"/>
              <a:gd name="connsiteY21" fmla="*/ 180118 h 438150"/>
              <a:gd name="connsiteX22" fmla="*/ 482197 w 526297"/>
              <a:gd name="connsiteY22" fmla="*/ 133350 h 438150"/>
              <a:gd name="connsiteX23" fmla="*/ 415522 w 526297"/>
              <a:gd name="connsiteY23" fmla="*/ 0 h 438150"/>
              <a:gd name="connsiteX24" fmla="*/ 482197 w 526297"/>
              <a:gd name="connsiteY24" fmla="*/ 66675 h 438150"/>
              <a:gd name="connsiteX25" fmla="*/ 482197 w 526297"/>
              <a:gd name="connsiteY25" fmla="*/ 114776 h 438150"/>
              <a:gd name="connsiteX26" fmla="*/ 475053 w 526297"/>
              <a:gd name="connsiteY26" fmla="*/ 114300 h 438150"/>
              <a:gd name="connsiteX27" fmla="*/ 410664 w 526297"/>
              <a:gd name="connsiteY27" fmla="*/ 165830 h 438150"/>
              <a:gd name="connsiteX28" fmla="*/ 410188 w 526297"/>
              <a:gd name="connsiteY28" fmla="*/ 168116 h 438150"/>
              <a:gd name="connsiteX29" fmla="*/ 391710 w 526297"/>
              <a:gd name="connsiteY29" fmla="*/ 266700 h 438150"/>
              <a:gd name="connsiteX30" fmla="*/ 134535 w 526297"/>
              <a:gd name="connsiteY30" fmla="*/ 266700 h 438150"/>
              <a:gd name="connsiteX31" fmla="*/ 116057 w 526297"/>
              <a:gd name="connsiteY31" fmla="*/ 168116 h 438150"/>
              <a:gd name="connsiteX32" fmla="*/ 51191 w 526297"/>
              <a:gd name="connsiteY32" fmla="*/ 114300 h 438150"/>
              <a:gd name="connsiteX33" fmla="*/ 53572 w 526297"/>
              <a:gd name="connsiteY33" fmla="*/ 66675 h 438150"/>
              <a:gd name="connsiteX34" fmla="*/ 120247 w 526297"/>
              <a:gd name="connsiteY34" fmla="*/ 0 h 438150"/>
              <a:gd name="connsiteX35" fmla="*/ 415522 w 526297"/>
              <a:gd name="connsiteY35"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2197" y="133350"/>
                </a:moveTo>
                <a:cubicBezTo>
                  <a:pt x="506582" y="133350"/>
                  <a:pt x="526298" y="153067"/>
                  <a:pt x="526298" y="177451"/>
                </a:cubicBezTo>
                <a:cubicBezTo>
                  <a:pt x="526298" y="178594"/>
                  <a:pt x="526298" y="179737"/>
                  <a:pt x="526203" y="180880"/>
                </a:cubicBezTo>
                <a:lnTo>
                  <a:pt x="512867" y="354616"/>
                </a:lnTo>
                <a:cubicBezTo>
                  <a:pt x="511724" y="369475"/>
                  <a:pt x="499343" y="381000"/>
                  <a:pt x="484388" y="381000"/>
                </a:cubicBezTo>
                <a:lnTo>
                  <a:pt x="453622" y="381000"/>
                </a:lnTo>
                <a:lnTo>
                  <a:pt x="453622" y="438150"/>
                </a:lnTo>
                <a:lnTo>
                  <a:pt x="434572" y="438150"/>
                </a:lnTo>
                <a:lnTo>
                  <a:pt x="434572" y="381000"/>
                </a:lnTo>
                <a:lnTo>
                  <a:pt x="91672" y="381000"/>
                </a:lnTo>
                <a:lnTo>
                  <a:pt x="91672" y="438150"/>
                </a:lnTo>
                <a:lnTo>
                  <a:pt x="72622" y="438150"/>
                </a:lnTo>
                <a:lnTo>
                  <a:pt x="72622" y="381000"/>
                </a:lnTo>
                <a:lnTo>
                  <a:pt x="41952" y="381000"/>
                </a:lnTo>
                <a:cubicBezTo>
                  <a:pt x="26998" y="381000"/>
                  <a:pt x="14615" y="369475"/>
                  <a:pt x="13472" y="354616"/>
                </a:cubicBezTo>
                <a:lnTo>
                  <a:pt x="137" y="180880"/>
                </a:lnTo>
                <a:cubicBezTo>
                  <a:pt x="-1768" y="156591"/>
                  <a:pt x="16424" y="135350"/>
                  <a:pt x="40714" y="133541"/>
                </a:cubicBezTo>
                <a:cubicBezTo>
                  <a:pt x="41857" y="133445"/>
                  <a:pt x="42999" y="133445"/>
                  <a:pt x="44142" y="133445"/>
                </a:cubicBezTo>
                <a:cubicBezTo>
                  <a:pt x="71765" y="133445"/>
                  <a:pt x="95482" y="153067"/>
                  <a:pt x="100531" y="180213"/>
                </a:cubicBezTo>
                <a:lnTo>
                  <a:pt x="120247" y="285750"/>
                </a:lnTo>
                <a:lnTo>
                  <a:pt x="405997" y="285750"/>
                </a:lnTo>
                <a:lnTo>
                  <a:pt x="425809" y="180118"/>
                </a:lnTo>
                <a:cubicBezTo>
                  <a:pt x="430857" y="152972"/>
                  <a:pt x="454574" y="133350"/>
                  <a:pt x="482197" y="133350"/>
                </a:cubicBezTo>
                <a:close/>
                <a:moveTo>
                  <a:pt x="415522" y="0"/>
                </a:moveTo>
                <a:cubicBezTo>
                  <a:pt x="452384" y="0"/>
                  <a:pt x="482197" y="29813"/>
                  <a:pt x="482197" y="66675"/>
                </a:cubicBezTo>
                <a:lnTo>
                  <a:pt x="482197" y="114776"/>
                </a:lnTo>
                <a:cubicBezTo>
                  <a:pt x="479816" y="114491"/>
                  <a:pt x="477435" y="114300"/>
                  <a:pt x="475053" y="114300"/>
                </a:cubicBezTo>
                <a:cubicBezTo>
                  <a:pt x="444097" y="114300"/>
                  <a:pt x="417427" y="135827"/>
                  <a:pt x="410664" y="165830"/>
                </a:cubicBezTo>
                <a:lnTo>
                  <a:pt x="410188" y="168116"/>
                </a:lnTo>
                <a:lnTo>
                  <a:pt x="391710" y="266700"/>
                </a:lnTo>
                <a:lnTo>
                  <a:pt x="134535" y="266700"/>
                </a:lnTo>
                <a:lnTo>
                  <a:pt x="116057" y="168116"/>
                </a:lnTo>
                <a:cubicBezTo>
                  <a:pt x="110245" y="136874"/>
                  <a:pt x="82909" y="114300"/>
                  <a:pt x="51191" y="114300"/>
                </a:cubicBezTo>
                <a:lnTo>
                  <a:pt x="53572" y="66675"/>
                </a:lnTo>
                <a:cubicBezTo>
                  <a:pt x="53572" y="29813"/>
                  <a:pt x="83385" y="0"/>
                  <a:pt x="120247" y="0"/>
                </a:cubicBezTo>
                <a:lnTo>
                  <a:pt x="415522" y="0"/>
                </a:lnTo>
                <a:close/>
              </a:path>
            </a:pathLst>
          </a:custGeom>
          <a:solidFill>
            <a:schemeClr val="tx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dk1"/>
              </a:solidFill>
              <a:cs typeface="+mn-ea"/>
              <a:sym typeface="+mn-lt"/>
            </a:endParaRPr>
          </a:p>
        </p:txBody>
      </p:sp>
      <p:sp>
        <p:nvSpPr>
          <p:cNvPr id="68" name="矩形 67">
            <a:extLst>
              <a:ext uri="{FF2B5EF4-FFF2-40B4-BE49-F238E27FC236}">
                <a16:creationId xmlns:a16="http://schemas.microsoft.com/office/drawing/2014/main" id="{262C735A-ADC1-C4B4-D533-B30EF3CF88A6}"/>
              </a:ext>
            </a:extLst>
          </p:cNvPr>
          <p:cNvSpPr/>
          <p:nvPr>
            <p:custDataLst>
              <p:tags r:id="rId7"/>
            </p:custDataLst>
          </p:nvPr>
        </p:nvSpPr>
        <p:spPr>
          <a:xfrm>
            <a:off x="5198908" y="2335577"/>
            <a:ext cx="1794185" cy="415768"/>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600" u="sng" dirty="0">
                <a:solidFill>
                  <a:schemeClr val="dk1"/>
                </a:solidFill>
                <a:cs typeface="+mn-ea"/>
                <a:sym typeface="+mn-lt"/>
              </a:rPr>
              <a:t>Feature Extract</a:t>
            </a:r>
          </a:p>
        </p:txBody>
      </p:sp>
      <p:sp>
        <p:nvSpPr>
          <p:cNvPr id="69" name="矩形: 圆角 68">
            <a:extLst>
              <a:ext uri="{FF2B5EF4-FFF2-40B4-BE49-F238E27FC236}">
                <a16:creationId xmlns:a16="http://schemas.microsoft.com/office/drawing/2014/main" id="{CCF59EE9-0047-0069-FEE7-7D9219EF6CB5}"/>
              </a:ext>
            </a:extLst>
          </p:cNvPr>
          <p:cNvSpPr/>
          <p:nvPr>
            <p:custDataLst>
              <p:tags r:id="rId8"/>
            </p:custDataLst>
          </p:nvPr>
        </p:nvSpPr>
        <p:spPr>
          <a:xfrm>
            <a:off x="5198908" y="2751345"/>
            <a:ext cx="1794185" cy="446763"/>
          </a:xfrm>
          <a:prstGeom prst="roundRect">
            <a:avLst>
              <a:gd name="adj" fmla="val 50000"/>
            </a:avLst>
          </a:prstGeom>
          <a:solidFill>
            <a:schemeClr val="lt1"/>
          </a:solidFill>
          <a:ln w="19050">
            <a:solidFill>
              <a:schemeClr val="accent3"/>
            </a:solidFill>
          </a:ln>
        </p:spPr>
        <p:txBody>
          <a:bodyPr wrap="squar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zh-CN" altLang="en-US" sz="1600" dirty="0">
              <a:solidFill>
                <a:schemeClr val="dk1"/>
              </a:solidFill>
              <a:cs typeface="+mn-ea"/>
              <a:sym typeface="+mn-lt"/>
            </a:endParaRPr>
          </a:p>
        </p:txBody>
      </p:sp>
      <p:sp>
        <p:nvSpPr>
          <p:cNvPr id="70" name="文本框 69">
            <a:extLst>
              <a:ext uri="{FF2B5EF4-FFF2-40B4-BE49-F238E27FC236}">
                <a16:creationId xmlns:a16="http://schemas.microsoft.com/office/drawing/2014/main" id="{79C56B9C-316E-6910-0C75-4D17FDE442CD}"/>
              </a:ext>
            </a:extLst>
          </p:cNvPr>
          <p:cNvSpPr txBox="1"/>
          <p:nvPr>
            <p:custDataLst>
              <p:tags r:id="rId9"/>
            </p:custDataLst>
          </p:nvPr>
        </p:nvSpPr>
        <p:spPr>
          <a:xfrm>
            <a:off x="4663186" y="3337025"/>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b="1" dirty="0">
                <a:solidFill>
                  <a:schemeClr val="dk1"/>
                </a:solidFill>
                <a:cs typeface="+mn-ea"/>
                <a:sym typeface="+mn-lt"/>
              </a:rPr>
              <a:t>Manually Designed Feature</a:t>
            </a:r>
          </a:p>
        </p:txBody>
      </p:sp>
      <p:sp>
        <p:nvSpPr>
          <p:cNvPr id="71" name="任意多边形: 形状 70">
            <a:extLst>
              <a:ext uri="{FF2B5EF4-FFF2-40B4-BE49-F238E27FC236}">
                <a16:creationId xmlns:a16="http://schemas.microsoft.com/office/drawing/2014/main" id="{B39577CE-AD34-27FC-917E-66F4A1DC62EB}"/>
              </a:ext>
            </a:extLst>
          </p:cNvPr>
          <p:cNvSpPr/>
          <p:nvPr>
            <p:custDataLst>
              <p:tags r:id="rId10"/>
            </p:custDataLst>
          </p:nvPr>
        </p:nvSpPr>
        <p:spPr>
          <a:xfrm>
            <a:off x="5934016" y="2827205"/>
            <a:ext cx="323968" cy="295042"/>
          </a:xfrm>
          <a:custGeom>
            <a:avLst/>
            <a:gdLst>
              <a:gd name="connsiteX0" fmla="*/ 123825 w 533400"/>
              <a:gd name="connsiteY0" fmla="*/ 228600 h 485775"/>
              <a:gd name="connsiteX1" fmla="*/ 123825 w 533400"/>
              <a:gd name="connsiteY1" fmla="*/ 276225 h 485775"/>
              <a:gd name="connsiteX2" fmla="*/ 142875 w 533400"/>
              <a:gd name="connsiteY2" fmla="*/ 276225 h 485775"/>
              <a:gd name="connsiteX3" fmla="*/ 142875 w 533400"/>
              <a:gd name="connsiteY3" fmla="*/ 228600 h 485775"/>
              <a:gd name="connsiteX4" fmla="*/ 390525 w 533400"/>
              <a:gd name="connsiteY4" fmla="*/ 228600 h 485775"/>
              <a:gd name="connsiteX5" fmla="*/ 390525 w 533400"/>
              <a:gd name="connsiteY5" fmla="*/ 276225 h 485775"/>
              <a:gd name="connsiteX6" fmla="*/ 409575 w 533400"/>
              <a:gd name="connsiteY6" fmla="*/ 276225 h 485775"/>
              <a:gd name="connsiteX7" fmla="*/ 409575 w 533400"/>
              <a:gd name="connsiteY7" fmla="*/ 228600 h 485775"/>
              <a:gd name="connsiteX8" fmla="*/ 533400 w 533400"/>
              <a:gd name="connsiteY8" fmla="*/ 228600 h 485775"/>
              <a:gd name="connsiteX9" fmla="*/ 533400 w 533400"/>
              <a:gd name="connsiteY9" fmla="*/ 457200 h 485775"/>
              <a:gd name="connsiteX10" fmla="*/ 504825 w 533400"/>
              <a:gd name="connsiteY10" fmla="*/ 485775 h 485775"/>
              <a:gd name="connsiteX11" fmla="*/ 28575 w 533400"/>
              <a:gd name="connsiteY11" fmla="*/ 485775 h 485775"/>
              <a:gd name="connsiteX12" fmla="*/ 0 w 533400"/>
              <a:gd name="connsiteY12" fmla="*/ 457200 h 485775"/>
              <a:gd name="connsiteX13" fmla="*/ 0 w 533400"/>
              <a:gd name="connsiteY13" fmla="*/ 228600 h 485775"/>
              <a:gd name="connsiteX14" fmla="*/ 123825 w 533400"/>
              <a:gd name="connsiteY14" fmla="*/ 228600 h 485775"/>
              <a:gd name="connsiteX15" fmla="*/ 371475 w 533400"/>
              <a:gd name="connsiteY15" fmla="*/ 0 h 485775"/>
              <a:gd name="connsiteX16" fmla="*/ 409575 w 533400"/>
              <a:gd name="connsiteY16" fmla="*/ 36195 h 485775"/>
              <a:gd name="connsiteX17" fmla="*/ 409575 w 533400"/>
              <a:gd name="connsiteY17" fmla="*/ 38100 h 485775"/>
              <a:gd name="connsiteX18" fmla="*/ 409575 w 533400"/>
              <a:gd name="connsiteY18" fmla="*/ 114300 h 485775"/>
              <a:gd name="connsiteX19" fmla="*/ 504825 w 533400"/>
              <a:gd name="connsiteY19" fmla="*/ 114300 h 485775"/>
              <a:gd name="connsiteX20" fmla="*/ 533400 w 533400"/>
              <a:gd name="connsiteY20" fmla="*/ 142875 h 485775"/>
              <a:gd name="connsiteX21" fmla="*/ 533400 w 533400"/>
              <a:gd name="connsiteY21" fmla="*/ 209550 h 485775"/>
              <a:gd name="connsiteX22" fmla="*/ 0 w 533400"/>
              <a:gd name="connsiteY22" fmla="*/ 209550 h 485775"/>
              <a:gd name="connsiteX23" fmla="*/ 0 w 533400"/>
              <a:gd name="connsiteY23" fmla="*/ 142875 h 485775"/>
              <a:gd name="connsiteX24" fmla="*/ 28575 w 533400"/>
              <a:gd name="connsiteY24" fmla="*/ 114300 h 485775"/>
              <a:gd name="connsiteX25" fmla="*/ 123825 w 533400"/>
              <a:gd name="connsiteY25" fmla="*/ 114300 h 485775"/>
              <a:gd name="connsiteX26" fmla="*/ 123825 w 533400"/>
              <a:gd name="connsiteY26" fmla="*/ 38100 h 485775"/>
              <a:gd name="connsiteX27" fmla="*/ 160020 w 533400"/>
              <a:gd name="connsiteY27" fmla="*/ 0 h 485775"/>
              <a:gd name="connsiteX28" fmla="*/ 161925 w 533400"/>
              <a:gd name="connsiteY28" fmla="*/ 0 h 485775"/>
              <a:gd name="connsiteX29" fmla="*/ 371475 w 533400"/>
              <a:gd name="connsiteY29" fmla="*/ 0 h 485775"/>
              <a:gd name="connsiteX30" fmla="*/ 371475 w 533400"/>
              <a:gd name="connsiteY30" fmla="*/ 19050 h 485775"/>
              <a:gd name="connsiteX31" fmla="*/ 161925 w 533400"/>
              <a:gd name="connsiteY31" fmla="*/ 19050 h 485775"/>
              <a:gd name="connsiteX32" fmla="*/ 142970 w 533400"/>
              <a:gd name="connsiteY32" fmla="*/ 36671 h 485775"/>
              <a:gd name="connsiteX33" fmla="*/ 142875 w 533400"/>
              <a:gd name="connsiteY33" fmla="*/ 38100 h 485775"/>
              <a:gd name="connsiteX34" fmla="*/ 142875 w 533400"/>
              <a:gd name="connsiteY34" fmla="*/ 114300 h 485775"/>
              <a:gd name="connsiteX35" fmla="*/ 390525 w 533400"/>
              <a:gd name="connsiteY35" fmla="*/ 114300 h 485775"/>
              <a:gd name="connsiteX36" fmla="*/ 390525 w 533400"/>
              <a:gd name="connsiteY36" fmla="*/ 38100 h 485775"/>
              <a:gd name="connsiteX37" fmla="*/ 374333 w 533400"/>
              <a:gd name="connsiteY37" fmla="*/ 19241 h 485775"/>
              <a:gd name="connsiteX38" fmla="*/ 372904 w 533400"/>
              <a:gd name="connsiteY38" fmla="*/ 19050 h 485775"/>
              <a:gd name="connsiteX39" fmla="*/ 371475 w 5334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3825" y="228600"/>
                </a:moveTo>
                <a:lnTo>
                  <a:pt x="123825" y="276225"/>
                </a:lnTo>
                <a:lnTo>
                  <a:pt x="142875" y="276225"/>
                </a:lnTo>
                <a:lnTo>
                  <a:pt x="142875" y="228600"/>
                </a:lnTo>
                <a:lnTo>
                  <a:pt x="390525" y="228600"/>
                </a:lnTo>
                <a:lnTo>
                  <a:pt x="390525" y="276225"/>
                </a:lnTo>
                <a:lnTo>
                  <a:pt x="409575" y="276225"/>
                </a:lnTo>
                <a:lnTo>
                  <a:pt x="409575" y="228600"/>
                </a:lnTo>
                <a:lnTo>
                  <a:pt x="533400" y="228600"/>
                </a:lnTo>
                <a:lnTo>
                  <a:pt x="533400" y="457200"/>
                </a:lnTo>
                <a:cubicBezTo>
                  <a:pt x="533400" y="473012"/>
                  <a:pt x="520637" y="485775"/>
                  <a:pt x="504825" y="485775"/>
                </a:cubicBezTo>
                <a:lnTo>
                  <a:pt x="28575" y="485775"/>
                </a:lnTo>
                <a:cubicBezTo>
                  <a:pt x="12763" y="485775"/>
                  <a:pt x="0" y="473012"/>
                  <a:pt x="0" y="457200"/>
                </a:cubicBezTo>
                <a:lnTo>
                  <a:pt x="0" y="228600"/>
                </a:lnTo>
                <a:lnTo>
                  <a:pt x="123825" y="228600"/>
                </a:lnTo>
                <a:close/>
                <a:moveTo>
                  <a:pt x="371475" y="0"/>
                </a:moveTo>
                <a:cubicBezTo>
                  <a:pt x="391859" y="0"/>
                  <a:pt x="408527" y="16002"/>
                  <a:pt x="409575" y="36195"/>
                </a:cubicBezTo>
                <a:lnTo>
                  <a:pt x="409575" y="38100"/>
                </a:lnTo>
                <a:lnTo>
                  <a:pt x="409575" y="114300"/>
                </a:lnTo>
                <a:lnTo>
                  <a:pt x="504825" y="114300"/>
                </a:lnTo>
                <a:cubicBezTo>
                  <a:pt x="520637" y="114300"/>
                  <a:pt x="533400" y="127064"/>
                  <a:pt x="533400" y="142875"/>
                </a:cubicBezTo>
                <a:lnTo>
                  <a:pt x="533400" y="209550"/>
                </a:lnTo>
                <a:lnTo>
                  <a:pt x="0" y="209550"/>
                </a:lnTo>
                <a:lnTo>
                  <a:pt x="0" y="142875"/>
                </a:lnTo>
                <a:cubicBezTo>
                  <a:pt x="0" y="127064"/>
                  <a:pt x="12763" y="114300"/>
                  <a:pt x="28575" y="114300"/>
                </a:cubicBezTo>
                <a:lnTo>
                  <a:pt x="123825" y="114300"/>
                </a:lnTo>
                <a:lnTo>
                  <a:pt x="123825" y="38100"/>
                </a:lnTo>
                <a:cubicBezTo>
                  <a:pt x="123825" y="17716"/>
                  <a:pt x="139828" y="1048"/>
                  <a:pt x="160020" y="0"/>
                </a:cubicBezTo>
                <a:lnTo>
                  <a:pt x="161925" y="0"/>
                </a:lnTo>
                <a:lnTo>
                  <a:pt x="371475" y="0"/>
                </a:lnTo>
                <a:close/>
                <a:moveTo>
                  <a:pt x="371475" y="19050"/>
                </a:moveTo>
                <a:lnTo>
                  <a:pt x="161925" y="19050"/>
                </a:lnTo>
                <a:cubicBezTo>
                  <a:pt x="151923" y="19050"/>
                  <a:pt x="143637" y="26861"/>
                  <a:pt x="142970" y="36671"/>
                </a:cubicBezTo>
                <a:lnTo>
                  <a:pt x="142875" y="38100"/>
                </a:lnTo>
                <a:lnTo>
                  <a:pt x="142875" y="114300"/>
                </a:lnTo>
                <a:lnTo>
                  <a:pt x="390525" y="114300"/>
                </a:lnTo>
                <a:lnTo>
                  <a:pt x="390525" y="38100"/>
                </a:lnTo>
                <a:cubicBezTo>
                  <a:pt x="390525" y="28575"/>
                  <a:pt x="383477" y="20669"/>
                  <a:pt x="374333" y="19241"/>
                </a:cubicBezTo>
                <a:lnTo>
                  <a:pt x="372904" y="19050"/>
                </a:lnTo>
                <a:lnTo>
                  <a:pt x="371475" y="19050"/>
                </a:lnTo>
                <a:close/>
              </a:path>
            </a:pathLst>
          </a:custGeom>
          <a:solidFill>
            <a:schemeClr val="tx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dk1"/>
              </a:solidFill>
              <a:cs typeface="+mn-ea"/>
              <a:sym typeface="+mn-lt"/>
            </a:endParaRPr>
          </a:p>
        </p:txBody>
      </p:sp>
      <p:sp>
        <p:nvSpPr>
          <p:cNvPr id="72" name="矩形 71">
            <a:extLst>
              <a:ext uri="{FF2B5EF4-FFF2-40B4-BE49-F238E27FC236}">
                <a16:creationId xmlns:a16="http://schemas.microsoft.com/office/drawing/2014/main" id="{AE29B29D-4A56-90D5-51E5-A30FE437D73F}"/>
              </a:ext>
            </a:extLst>
          </p:cNvPr>
          <p:cNvSpPr/>
          <p:nvPr>
            <p:custDataLst>
              <p:tags r:id="rId11"/>
            </p:custDataLst>
          </p:nvPr>
        </p:nvSpPr>
        <p:spPr>
          <a:xfrm>
            <a:off x="8665934" y="2335577"/>
            <a:ext cx="1794185" cy="415768"/>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1600" u="sng" dirty="0">
                <a:solidFill>
                  <a:schemeClr val="dk1"/>
                </a:solidFill>
                <a:cs typeface="+mn-ea"/>
                <a:sym typeface="+mn-lt"/>
              </a:rPr>
              <a:t>Multitasking</a:t>
            </a:r>
          </a:p>
        </p:txBody>
      </p:sp>
      <p:sp>
        <p:nvSpPr>
          <p:cNvPr id="73" name="矩形: 圆角 72">
            <a:extLst>
              <a:ext uri="{FF2B5EF4-FFF2-40B4-BE49-F238E27FC236}">
                <a16:creationId xmlns:a16="http://schemas.microsoft.com/office/drawing/2014/main" id="{5D8E1FA8-9371-3BFA-A4AE-77A5D21A562C}"/>
              </a:ext>
            </a:extLst>
          </p:cNvPr>
          <p:cNvSpPr/>
          <p:nvPr>
            <p:custDataLst>
              <p:tags r:id="rId12"/>
            </p:custDataLst>
          </p:nvPr>
        </p:nvSpPr>
        <p:spPr>
          <a:xfrm>
            <a:off x="8665934" y="2751345"/>
            <a:ext cx="1794185" cy="446763"/>
          </a:xfrm>
          <a:prstGeom prst="roundRect">
            <a:avLst>
              <a:gd name="adj" fmla="val 50000"/>
            </a:avLst>
          </a:prstGeom>
          <a:solidFill>
            <a:schemeClr val="lt1"/>
          </a:solidFill>
          <a:ln w="19050">
            <a:solidFill>
              <a:schemeClr val="accent3"/>
            </a:solidFill>
          </a:ln>
        </p:spPr>
        <p:txBody>
          <a:bodyPr wrap="squar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zh-CN" altLang="en-US" sz="1600" dirty="0">
              <a:solidFill>
                <a:schemeClr val="dk1"/>
              </a:solidFill>
              <a:cs typeface="+mn-ea"/>
              <a:sym typeface="+mn-lt"/>
            </a:endParaRPr>
          </a:p>
        </p:txBody>
      </p:sp>
      <p:sp>
        <p:nvSpPr>
          <p:cNvPr id="74" name="文本框 73">
            <a:extLst>
              <a:ext uri="{FF2B5EF4-FFF2-40B4-BE49-F238E27FC236}">
                <a16:creationId xmlns:a16="http://schemas.microsoft.com/office/drawing/2014/main" id="{334908C0-2EB1-497C-37BE-EE11DF87DD25}"/>
              </a:ext>
            </a:extLst>
          </p:cNvPr>
          <p:cNvSpPr txBox="1"/>
          <p:nvPr>
            <p:custDataLst>
              <p:tags r:id="rId13"/>
            </p:custDataLst>
          </p:nvPr>
        </p:nvSpPr>
        <p:spPr>
          <a:xfrm>
            <a:off x="8130212" y="3337025"/>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b="1" dirty="0">
                <a:solidFill>
                  <a:schemeClr val="dk1"/>
                </a:solidFill>
                <a:cs typeface="+mn-ea"/>
                <a:sym typeface="+mn-lt"/>
              </a:rPr>
              <a:t>Writer-Dependent &amp; Writer-Independent</a:t>
            </a:r>
          </a:p>
        </p:txBody>
      </p:sp>
      <p:sp>
        <p:nvSpPr>
          <p:cNvPr id="75" name="文本框 74">
            <a:extLst>
              <a:ext uri="{FF2B5EF4-FFF2-40B4-BE49-F238E27FC236}">
                <a16:creationId xmlns:a16="http://schemas.microsoft.com/office/drawing/2014/main" id="{5FCACC74-9B60-C1A3-E9D0-33D96FC167A0}"/>
              </a:ext>
            </a:extLst>
          </p:cNvPr>
          <p:cNvSpPr txBox="1"/>
          <p:nvPr>
            <p:custDataLst>
              <p:tags r:id="rId14"/>
            </p:custDataLst>
          </p:nvPr>
        </p:nvSpPr>
        <p:spPr>
          <a:xfrm>
            <a:off x="8130212" y="4450663"/>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dirty="0">
                <a:solidFill>
                  <a:schemeClr val="dk1"/>
                </a:solidFill>
                <a:cs typeface="+mn-ea"/>
                <a:sym typeface="+mn-lt"/>
              </a:rPr>
              <a:t>Signature verification is divided into two tasks depending on whether there is a reference signature for comparison.</a:t>
            </a:r>
          </a:p>
        </p:txBody>
      </p:sp>
      <p:sp>
        <p:nvSpPr>
          <p:cNvPr id="76" name="任意多边形: 形状 75">
            <a:extLst>
              <a:ext uri="{FF2B5EF4-FFF2-40B4-BE49-F238E27FC236}">
                <a16:creationId xmlns:a16="http://schemas.microsoft.com/office/drawing/2014/main" id="{E6453B50-0E1A-FA13-06B9-9DC6CEA5798E}"/>
              </a:ext>
            </a:extLst>
          </p:cNvPr>
          <p:cNvSpPr/>
          <p:nvPr>
            <p:custDataLst>
              <p:tags r:id="rId15"/>
            </p:custDataLst>
          </p:nvPr>
        </p:nvSpPr>
        <p:spPr>
          <a:xfrm>
            <a:off x="9407828" y="2851141"/>
            <a:ext cx="310398" cy="247168"/>
          </a:xfrm>
          <a:custGeom>
            <a:avLst/>
            <a:gdLst>
              <a:gd name="connsiteX0" fmla="*/ 485775 w 514350"/>
              <a:gd name="connsiteY0" fmla="*/ 0 h 409575"/>
              <a:gd name="connsiteX1" fmla="*/ 514350 w 514350"/>
              <a:gd name="connsiteY1" fmla="*/ 28575 h 409575"/>
              <a:gd name="connsiteX2" fmla="*/ 514350 w 514350"/>
              <a:gd name="connsiteY2" fmla="*/ 323850 h 409575"/>
              <a:gd name="connsiteX3" fmla="*/ 485775 w 514350"/>
              <a:gd name="connsiteY3" fmla="*/ 352425 h 409575"/>
              <a:gd name="connsiteX4" fmla="*/ 191167 w 514350"/>
              <a:gd name="connsiteY4" fmla="*/ 352425 h 409575"/>
              <a:gd name="connsiteX5" fmla="*/ 114395 w 514350"/>
              <a:gd name="connsiteY5" fmla="*/ 409575 h 409575"/>
              <a:gd name="connsiteX6" fmla="*/ 114395 w 514350"/>
              <a:gd name="connsiteY6" fmla="*/ 352425 h 409575"/>
              <a:gd name="connsiteX7" fmla="*/ 28575 w 514350"/>
              <a:gd name="connsiteY7" fmla="*/ 352425 h 409575"/>
              <a:gd name="connsiteX8" fmla="*/ 0 w 514350"/>
              <a:gd name="connsiteY8" fmla="*/ 323850 h 409575"/>
              <a:gd name="connsiteX9" fmla="*/ 0 w 514350"/>
              <a:gd name="connsiteY9" fmla="*/ 28575 h 409575"/>
              <a:gd name="connsiteX10" fmla="*/ 28575 w 514350"/>
              <a:gd name="connsiteY10" fmla="*/ 0 h 409575"/>
              <a:gd name="connsiteX11" fmla="*/ 485775 w 514350"/>
              <a:gd name="connsiteY11" fmla="*/ 0 h 409575"/>
              <a:gd name="connsiteX12" fmla="*/ 123825 w 514350"/>
              <a:gd name="connsiteY12" fmla="*/ 142875 h 409575"/>
              <a:gd name="connsiteX13" fmla="*/ 90488 w 514350"/>
              <a:gd name="connsiteY13" fmla="*/ 176213 h 409575"/>
              <a:gd name="connsiteX14" fmla="*/ 123825 w 514350"/>
              <a:gd name="connsiteY14" fmla="*/ 209550 h 409575"/>
              <a:gd name="connsiteX15" fmla="*/ 157163 w 514350"/>
              <a:gd name="connsiteY15" fmla="*/ 176213 h 409575"/>
              <a:gd name="connsiteX16" fmla="*/ 123825 w 514350"/>
              <a:gd name="connsiteY16" fmla="*/ 142875 h 409575"/>
              <a:gd name="connsiteX17" fmla="*/ 257175 w 514350"/>
              <a:gd name="connsiteY17" fmla="*/ 142875 h 409575"/>
              <a:gd name="connsiteX18" fmla="*/ 223838 w 514350"/>
              <a:gd name="connsiteY18" fmla="*/ 176213 h 409575"/>
              <a:gd name="connsiteX19" fmla="*/ 257175 w 514350"/>
              <a:gd name="connsiteY19" fmla="*/ 209550 h 409575"/>
              <a:gd name="connsiteX20" fmla="*/ 290513 w 514350"/>
              <a:gd name="connsiteY20" fmla="*/ 176213 h 409575"/>
              <a:gd name="connsiteX21" fmla="*/ 257175 w 514350"/>
              <a:gd name="connsiteY21" fmla="*/ 142875 h 409575"/>
              <a:gd name="connsiteX22" fmla="*/ 390525 w 514350"/>
              <a:gd name="connsiteY22" fmla="*/ 142875 h 409575"/>
              <a:gd name="connsiteX23" fmla="*/ 357188 w 514350"/>
              <a:gd name="connsiteY23" fmla="*/ 176213 h 409575"/>
              <a:gd name="connsiteX24" fmla="*/ 390525 w 514350"/>
              <a:gd name="connsiteY24" fmla="*/ 209550 h 409575"/>
              <a:gd name="connsiteX25" fmla="*/ 423863 w 514350"/>
              <a:gd name="connsiteY25" fmla="*/ 176213 h 409575"/>
              <a:gd name="connsiteX26" fmla="*/ 390525 w 514350"/>
              <a:gd name="connsiteY26" fmla="*/ 14287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5775" y="0"/>
                </a:moveTo>
                <a:cubicBezTo>
                  <a:pt x="501586" y="0"/>
                  <a:pt x="514350" y="12764"/>
                  <a:pt x="514350" y="28575"/>
                </a:cubicBezTo>
                <a:lnTo>
                  <a:pt x="514350" y="323850"/>
                </a:lnTo>
                <a:cubicBezTo>
                  <a:pt x="514350" y="339662"/>
                  <a:pt x="501586" y="352425"/>
                  <a:pt x="485775" y="352425"/>
                </a:cubicBezTo>
                <a:lnTo>
                  <a:pt x="191167" y="352425"/>
                </a:lnTo>
                <a:lnTo>
                  <a:pt x="114395" y="409575"/>
                </a:lnTo>
                <a:lnTo>
                  <a:pt x="114395" y="352425"/>
                </a:lnTo>
                <a:lnTo>
                  <a:pt x="28575" y="352425"/>
                </a:lnTo>
                <a:cubicBezTo>
                  <a:pt x="12764" y="352425"/>
                  <a:pt x="0" y="339662"/>
                  <a:pt x="0" y="323850"/>
                </a:cubicBezTo>
                <a:lnTo>
                  <a:pt x="0" y="28575"/>
                </a:lnTo>
                <a:cubicBezTo>
                  <a:pt x="0" y="12764"/>
                  <a:pt x="12764" y="0"/>
                  <a:pt x="28575" y="0"/>
                </a:cubicBezTo>
                <a:lnTo>
                  <a:pt x="485775" y="0"/>
                </a:lnTo>
                <a:close/>
                <a:moveTo>
                  <a:pt x="123825" y="142875"/>
                </a:moveTo>
                <a:cubicBezTo>
                  <a:pt x="105442" y="142875"/>
                  <a:pt x="90488" y="157829"/>
                  <a:pt x="90488" y="176213"/>
                </a:cubicBezTo>
                <a:cubicBezTo>
                  <a:pt x="90488" y="194596"/>
                  <a:pt x="105442" y="209550"/>
                  <a:pt x="123825" y="209550"/>
                </a:cubicBezTo>
                <a:cubicBezTo>
                  <a:pt x="142208" y="209550"/>
                  <a:pt x="157163" y="194596"/>
                  <a:pt x="157163" y="176213"/>
                </a:cubicBezTo>
                <a:cubicBezTo>
                  <a:pt x="157163" y="157829"/>
                  <a:pt x="142208" y="142875"/>
                  <a:pt x="123825" y="142875"/>
                </a:cubicBezTo>
                <a:close/>
                <a:moveTo>
                  <a:pt x="257175" y="142875"/>
                </a:moveTo>
                <a:cubicBezTo>
                  <a:pt x="238792" y="142875"/>
                  <a:pt x="223838" y="157829"/>
                  <a:pt x="223838" y="176213"/>
                </a:cubicBezTo>
                <a:cubicBezTo>
                  <a:pt x="223838" y="194596"/>
                  <a:pt x="238792" y="209550"/>
                  <a:pt x="257175" y="209550"/>
                </a:cubicBezTo>
                <a:cubicBezTo>
                  <a:pt x="275558" y="209550"/>
                  <a:pt x="290513" y="194596"/>
                  <a:pt x="290513" y="176213"/>
                </a:cubicBezTo>
                <a:cubicBezTo>
                  <a:pt x="290513" y="157829"/>
                  <a:pt x="275558" y="142875"/>
                  <a:pt x="257175" y="142875"/>
                </a:cubicBezTo>
                <a:close/>
                <a:moveTo>
                  <a:pt x="390525" y="142875"/>
                </a:moveTo>
                <a:cubicBezTo>
                  <a:pt x="372142" y="142875"/>
                  <a:pt x="357188" y="157829"/>
                  <a:pt x="357188" y="176213"/>
                </a:cubicBezTo>
                <a:cubicBezTo>
                  <a:pt x="357188" y="194596"/>
                  <a:pt x="372142" y="209550"/>
                  <a:pt x="390525" y="209550"/>
                </a:cubicBezTo>
                <a:cubicBezTo>
                  <a:pt x="408908" y="209550"/>
                  <a:pt x="423863" y="194596"/>
                  <a:pt x="423863" y="176213"/>
                </a:cubicBezTo>
                <a:cubicBezTo>
                  <a:pt x="423863" y="157829"/>
                  <a:pt x="408908" y="142875"/>
                  <a:pt x="390525" y="142875"/>
                </a:cubicBezTo>
                <a:close/>
              </a:path>
            </a:pathLst>
          </a:custGeom>
          <a:solidFill>
            <a:schemeClr val="tx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dk1"/>
              </a:solidFill>
              <a:cs typeface="+mn-ea"/>
              <a:sym typeface="+mn-lt"/>
            </a:endParaRPr>
          </a:p>
        </p:txBody>
      </p:sp>
      <p:sp>
        <p:nvSpPr>
          <p:cNvPr id="4" name="文本框 3">
            <a:extLst>
              <a:ext uri="{FF2B5EF4-FFF2-40B4-BE49-F238E27FC236}">
                <a16:creationId xmlns:a16="http://schemas.microsoft.com/office/drawing/2014/main" id="{EEDD7CEC-4907-13E6-4BC0-5C07F11738C2}"/>
              </a:ext>
            </a:extLst>
          </p:cNvPr>
          <p:cNvSpPr txBox="1"/>
          <p:nvPr>
            <p:custDataLst>
              <p:tags r:id="rId16"/>
            </p:custDataLst>
          </p:nvPr>
        </p:nvSpPr>
        <p:spPr>
          <a:xfrm>
            <a:off x="1196158" y="4450663"/>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dirty="0">
                <a:solidFill>
                  <a:schemeClr val="dk1"/>
                </a:solidFill>
                <a:cs typeface="+mn-ea"/>
                <a:sym typeface="+mn-lt"/>
              </a:rPr>
              <a:t>Algorithm and model performance are extremely dependent on manually designed features.</a:t>
            </a:r>
          </a:p>
        </p:txBody>
      </p:sp>
      <p:sp>
        <p:nvSpPr>
          <p:cNvPr id="5" name="文本框 4">
            <a:extLst>
              <a:ext uri="{FF2B5EF4-FFF2-40B4-BE49-F238E27FC236}">
                <a16:creationId xmlns:a16="http://schemas.microsoft.com/office/drawing/2014/main" id="{60935D4F-CFF8-08A8-602F-D0090289647D}"/>
              </a:ext>
            </a:extLst>
          </p:cNvPr>
          <p:cNvSpPr txBox="1"/>
          <p:nvPr>
            <p:custDataLst>
              <p:tags r:id="rId17"/>
            </p:custDataLst>
          </p:nvPr>
        </p:nvSpPr>
        <p:spPr>
          <a:xfrm>
            <a:off x="4662390" y="4450663"/>
            <a:ext cx="2865629" cy="104171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pPr>
            <a:r>
              <a:rPr lang="en-US" altLang="zh-CN" sz="1100" dirty="0">
                <a:solidFill>
                  <a:schemeClr val="dk1"/>
                </a:solidFill>
                <a:cs typeface="+mn-ea"/>
                <a:sym typeface="+mn-lt"/>
              </a:rPr>
              <a:t>Different data samples require targeted feature design, which takes a lot of time</a:t>
            </a:r>
          </a:p>
        </p:txBody>
      </p:sp>
    </p:spTree>
    <p:custDataLst>
      <p:tags r:id="rId1"/>
    </p:custDataLst>
    <p:extLst>
      <p:ext uri="{BB962C8B-B14F-4D97-AF65-F5344CB8AC3E}">
        <p14:creationId xmlns:p14="http://schemas.microsoft.com/office/powerpoint/2010/main" val="229595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495DA2F-6553-F268-AFF7-A75B6E759D95}"/>
            </a:ext>
          </a:extLst>
        </p:cNvPr>
        <p:cNvGrpSpPr/>
        <p:nvPr/>
      </p:nvGrpSpPr>
      <p:grpSpPr>
        <a:xfrm>
          <a:off x="0" y="0"/>
          <a:ext cx="0" cy="0"/>
          <a:chOff x="0" y="0"/>
          <a:chExt cx="0" cy="0"/>
        </a:xfrm>
      </p:grpSpPr>
      <p:pic>
        <p:nvPicPr>
          <p:cNvPr id="4" name="图片 3" descr="D:\01啊菜\02珠澳学姐\珠澳学姐澳门四校图片\澳科大照片\DSC09134.jpgDSC09134">
            <a:extLst>
              <a:ext uri="{FF2B5EF4-FFF2-40B4-BE49-F238E27FC236}">
                <a16:creationId xmlns:a16="http://schemas.microsoft.com/office/drawing/2014/main" id="{3D304D06-2317-B18A-5889-9D197AAFD90B}"/>
              </a:ext>
            </a:extLst>
          </p:cNvPr>
          <p:cNvPicPr>
            <a:picLocks noChangeAspect="1"/>
          </p:cNvPicPr>
          <p:nvPr>
            <p:custDataLst>
              <p:tags r:id="rId1"/>
            </p:custDataLst>
          </p:nvPr>
        </p:nvPicPr>
        <p:blipFill rotWithShape="1">
          <a:blip r:embed="rId6">
            <a:alphaModFix amt="69000"/>
            <a:duotone>
              <a:schemeClr val="accent1">
                <a:shade val="45000"/>
                <a:satMod val="135000"/>
              </a:schemeClr>
              <a:prstClr val="white"/>
            </a:duotone>
          </a:blip>
          <a:srcRect/>
          <a:stretch>
            <a:fillRect/>
          </a:stretch>
        </p:blipFill>
        <p:spPr>
          <a:xfrm>
            <a:off x="635" y="-287020"/>
            <a:ext cx="12191365" cy="3140181"/>
          </a:xfrm>
          <a:prstGeom prst="rect">
            <a:avLst/>
          </a:prstGeom>
        </p:spPr>
      </p:pic>
      <p:sp>
        <p:nvSpPr>
          <p:cNvPr id="2" name="矩形 1">
            <a:extLst>
              <a:ext uri="{FF2B5EF4-FFF2-40B4-BE49-F238E27FC236}">
                <a16:creationId xmlns:a16="http://schemas.microsoft.com/office/drawing/2014/main" id="{BC4E9F8C-FDB8-CC9E-920A-3938AF768080}"/>
              </a:ext>
            </a:extLst>
          </p:cNvPr>
          <p:cNvSpPr/>
          <p:nvPr userDrawn="1">
            <p:custDataLst>
              <p:tags r:id="rId2"/>
            </p:custDataLst>
          </p:nvPr>
        </p:nvSpPr>
        <p:spPr>
          <a:xfrm>
            <a:off x="0" y="2853161"/>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4">
            <a:extLst>
              <a:ext uri="{FF2B5EF4-FFF2-40B4-BE49-F238E27FC236}">
                <a16:creationId xmlns:a16="http://schemas.microsoft.com/office/drawing/2014/main" id="{503131D9-D34A-F98A-F6C6-3E4ACF03D66B}"/>
              </a:ext>
            </a:extLst>
          </p:cNvPr>
          <p:cNvSpPr txBox="1">
            <a:spLocks/>
          </p:cNvSpPr>
          <p:nvPr/>
        </p:nvSpPr>
        <p:spPr>
          <a:xfrm>
            <a:off x="3234141" y="3660859"/>
            <a:ext cx="8456798" cy="50750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US" altLang="zh-CN" sz="3200" dirty="0">
                <a:solidFill>
                  <a:schemeClr val="bg1"/>
                </a:solidFill>
                <a:cs typeface="+mn-ea"/>
                <a:sym typeface="+mn-lt"/>
              </a:rPr>
              <a:t>Research Objectives and Significance</a:t>
            </a:r>
          </a:p>
        </p:txBody>
      </p:sp>
      <p:sp>
        <p:nvSpPr>
          <p:cNvPr id="16" name="文本框 15">
            <a:extLst>
              <a:ext uri="{FF2B5EF4-FFF2-40B4-BE49-F238E27FC236}">
                <a16:creationId xmlns:a16="http://schemas.microsoft.com/office/drawing/2014/main" id="{18A91D2E-E4B4-7009-91D8-11DCA71D7535}"/>
              </a:ext>
            </a:extLst>
          </p:cNvPr>
          <p:cNvSpPr txBox="1"/>
          <p:nvPr>
            <p:custDataLst>
              <p:tags r:id="rId3"/>
            </p:custDataLst>
          </p:nvPr>
        </p:nvSpPr>
        <p:spPr>
          <a:xfrm>
            <a:off x="990884" y="3507599"/>
            <a:ext cx="901523" cy="814030"/>
          </a:xfrm>
          <a:prstGeom prst="rect">
            <a:avLst/>
          </a:prstGeom>
          <a:noFill/>
          <a:ln w="117475">
            <a:noFill/>
          </a:ln>
        </p:spPr>
        <p:txBody>
          <a:bodyPr wrap="none" rtlCol="0">
            <a:prstTxWarp prst="textPlain">
              <a:avLst/>
            </a:prstTxWarp>
            <a:spAutoFit/>
          </a:bodyPr>
          <a:lstStyle/>
          <a:p>
            <a:r>
              <a:rPr lang="en-US" altLang="zh-CN" b="1" spc="-150" dirty="0">
                <a:solidFill>
                  <a:schemeClr val="accent1"/>
                </a:solidFill>
                <a:cs typeface="+mn-ea"/>
                <a:sym typeface="+mn-lt"/>
              </a:rPr>
              <a:t>02</a:t>
            </a:r>
          </a:p>
        </p:txBody>
      </p:sp>
      <p:sp>
        <p:nvSpPr>
          <p:cNvPr id="17" name="任意多边形: 形状 162">
            <a:extLst>
              <a:ext uri="{FF2B5EF4-FFF2-40B4-BE49-F238E27FC236}">
                <a16:creationId xmlns:a16="http://schemas.microsoft.com/office/drawing/2014/main" id="{D29330F2-46B6-6664-D834-BB9C4D061550}"/>
              </a:ext>
            </a:extLst>
          </p:cNvPr>
          <p:cNvSpPr>
            <a:spLocks noChangeAspect="1"/>
          </p:cNvSpPr>
          <p:nvPr/>
        </p:nvSpPr>
        <p:spPr bwMode="auto">
          <a:xfrm>
            <a:off x="2154548" y="3548879"/>
            <a:ext cx="901728" cy="768312"/>
          </a:xfrm>
          <a:custGeom>
            <a:avLst/>
            <a:gdLst>
              <a:gd name="connsiteX0" fmla="*/ 351345 w 606227"/>
              <a:gd name="connsiteY0" fmla="*/ 426074 h 533192"/>
              <a:gd name="connsiteX1" fmla="*/ 407490 w 606227"/>
              <a:gd name="connsiteY1" fmla="*/ 426074 h 533192"/>
              <a:gd name="connsiteX2" fmla="*/ 446467 w 606227"/>
              <a:gd name="connsiteY2" fmla="*/ 533192 h 533192"/>
              <a:gd name="connsiteX3" fmla="*/ 390229 w 606227"/>
              <a:gd name="connsiteY3" fmla="*/ 533192 h 533192"/>
              <a:gd name="connsiteX4" fmla="*/ 198757 w 606227"/>
              <a:gd name="connsiteY4" fmla="*/ 426074 h 533192"/>
              <a:gd name="connsiteX5" fmla="*/ 255023 w 606227"/>
              <a:gd name="connsiteY5" fmla="*/ 426074 h 533192"/>
              <a:gd name="connsiteX6" fmla="*/ 216119 w 606227"/>
              <a:gd name="connsiteY6" fmla="*/ 533192 h 533192"/>
              <a:gd name="connsiteX7" fmla="*/ 159760 w 606227"/>
              <a:gd name="connsiteY7" fmla="*/ 533192 h 533192"/>
              <a:gd name="connsiteX8" fmla="*/ 304170 w 606227"/>
              <a:gd name="connsiteY8" fmla="*/ 146113 h 533192"/>
              <a:gd name="connsiteX9" fmla="*/ 292193 w 606227"/>
              <a:gd name="connsiteY9" fmla="*/ 158070 h 533192"/>
              <a:gd name="connsiteX10" fmla="*/ 292193 w 606227"/>
              <a:gd name="connsiteY10" fmla="*/ 298304 h 533192"/>
              <a:gd name="connsiteX11" fmla="*/ 248833 w 606227"/>
              <a:gd name="connsiteY11" fmla="*/ 298304 h 533192"/>
              <a:gd name="connsiteX12" fmla="*/ 248833 w 606227"/>
              <a:gd name="connsiteY12" fmla="*/ 220448 h 533192"/>
              <a:gd name="connsiteX13" fmla="*/ 236856 w 606227"/>
              <a:gd name="connsiteY13" fmla="*/ 208491 h 533192"/>
              <a:gd name="connsiteX14" fmla="*/ 224786 w 606227"/>
              <a:gd name="connsiteY14" fmla="*/ 220448 h 533192"/>
              <a:gd name="connsiteX15" fmla="*/ 224786 w 606227"/>
              <a:gd name="connsiteY15" fmla="*/ 297841 h 533192"/>
              <a:gd name="connsiteX16" fmla="*/ 190153 w 606227"/>
              <a:gd name="connsiteY16" fmla="*/ 297841 h 533192"/>
              <a:gd name="connsiteX17" fmla="*/ 178176 w 606227"/>
              <a:gd name="connsiteY17" fmla="*/ 309797 h 533192"/>
              <a:gd name="connsiteX18" fmla="*/ 190153 w 606227"/>
              <a:gd name="connsiteY18" fmla="*/ 321846 h 533192"/>
              <a:gd name="connsiteX19" fmla="*/ 418187 w 606227"/>
              <a:gd name="connsiteY19" fmla="*/ 321846 h 533192"/>
              <a:gd name="connsiteX20" fmla="*/ 430165 w 606227"/>
              <a:gd name="connsiteY20" fmla="*/ 309797 h 533192"/>
              <a:gd name="connsiteX21" fmla="*/ 418187 w 606227"/>
              <a:gd name="connsiteY21" fmla="*/ 297841 h 533192"/>
              <a:gd name="connsiteX22" fmla="*/ 383555 w 606227"/>
              <a:gd name="connsiteY22" fmla="*/ 297841 h 533192"/>
              <a:gd name="connsiteX23" fmla="*/ 383555 w 606227"/>
              <a:gd name="connsiteY23" fmla="*/ 186339 h 533192"/>
              <a:gd name="connsiteX24" fmla="*/ 371485 w 606227"/>
              <a:gd name="connsiteY24" fmla="*/ 174382 h 533192"/>
              <a:gd name="connsiteX25" fmla="*/ 359508 w 606227"/>
              <a:gd name="connsiteY25" fmla="*/ 186339 h 533192"/>
              <a:gd name="connsiteX26" fmla="*/ 359508 w 606227"/>
              <a:gd name="connsiteY26" fmla="*/ 297841 h 533192"/>
              <a:gd name="connsiteX27" fmla="*/ 316148 w 606227"/>
              <a:gd name="connsiteY27" fmla="*/ 297841 h 533192"/>
              <a:gd name="connsiteX28" fmla="*/ 316148 w 606227"/>
              <a:gd name="connsiteY28" fmla="*/ 158070 h 533192"/>
              <a:gd name="connsiteX29" fmla="*/ 304170 w 606227"/>
              <a:gd name="connsiteY29" fmla="*/ 146113 h 533192"/>
              <a:gd name="connsiteX30" fmla="*/ 47632 w 606227"/>
              <a:gd name="connsiteY30" fmla="*/ 64920 h 533192"/>
              <a:gd name="connsiteX31" fmla="*/ 558666 w 606227"/>
              <a:gd name="connsiteY31" fmla="*/ 64920 h 533192"/>
              <a:gd name="connsiteX32" fmla="*/ 558666 w 606227"/>
              <a:gd name="connsiteY32" fmla="*/ 335749 h 533192"/>
              <a:gd name="connsiteX33" fmla="*/ 498036 w 606227"/>
              <a:gd name="connsiteY33" fmla="*/ 396366 h 533192"/>
              <a:gd name="connsiteX34" fmla="*/ 108354 w 606227"/>
              <a:gd name="connsiteY34" fmla="*/ 396366 h 533192"/>
              <a:gd name="connsiteX35" fmla="*/ 47632 w 606227"/>
              <a:gd name="connsiteY35" fmla="*/ 335749 h 533192"/>
              <a:gd name="connsiteX36" fmla="*/ 0 w 606227"/>
              <a:gd name="connsiteY36" fmla="*/ 0 h 533192"/>
              <a:gd name="connsiteX37" fmla="*/ 606227 w 606227"/>
              <a:gd name="connsiteY37" fmla="*/ 0 h 533192"/>
              <a:gd name="connsiteX38" fmla="*/ 606227 w 606227"/>
              <a:gd name="connsiteY38" fmla="*/ 35565 h 533192"/>
              <a:gd name="connsiteX39" fmla="*/ 0 w 606227"/>
              <a:gd name="connsiteY39" fmla="*/ 35565 h 5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6227" h="533192">
                <a:moveTo>
                  <a:pt x="351345" y="426074"/>
                </a:moveTo>
                <a:lnTo>
                  <a:pt x="407490" y="426074"/>
                </a:lnTo>
                <a:lnTo>
                  <a:pt x="446467" y="533192"/>
                </a:lnTo>
                <a:lnTo>
                  <a:pt x="390229" y="533192"/>
                </a:lnTo>
                <a:close/>
                <a:moveTo>
                  <a:pt x="198757" y="426074"/>
                </a:moveTo>
                <a:lnTo>
                  <a:pt x="255023" y="426074"/>
                </a:lnTo>
                <a:lnTo>
                  <a:pt x="216119" y="533192"/>
                </a:lnTo>
                <a:lnTo>
                  <a:pt x="159760" y="533192"/>
                </a:lnTo>
                <a:close/>
                <a:moveTo>
                  <a:pt x="304170" y="146113"/>
                </a:moveTo>
                <a:cubicBezTo>
                  <a:pt x="297485" y="146113"/>
                  <a:pt x="292193" y="151396"/>
                  <a:pt x="292193" y="158070"/>
                </a:cubicBezTo>
                <a:lnTo>
                  <a:pt x="292193" y="298304"/>
                </a:lnTo>
                <a:lnTo>
                  <a:pt x="248833" y="298304"/>
                </a:lnTo>
                <a:lnTo>
                  <a:pt x="248833" y="220448"/>
                </a:lnTo>
                <a:cubicBezTo>
                  <a:pt x="248833" y="213774"/>
                  <a:pt x="243541" y="208491"/>
                  <a:pt x="236856" y="208491"/>
                </a:cubicBezTo>
                <a:cubicBezTo>
                  <a:pt x="230171" y="208491"/>
                  <a:pt x="224786" y="213774"/>
                  <a:pt x="224786" y="220448"/>
                </a:cubicBezTo>
                <a:lnTo>
                  <a:pt x="224786" y="297841"/>
                </a:lnTo>
                <a:lnTo>
                  <a:pt x="190153" y="297841"/>
                </a:lnTo>
                <a:cubicBezTo>
                  <a:pt x="183375" y="297841"/>
                  <a:pt x="177990" y="303031"/>
                  <a:pt x="178176" y="309797"/>
                </a:cubicBezTo>
                <a:cubicBezTo>
                  <a:pt x="178176" y="316470"/>
                  <a:pt x="183468" y="321846"/>
                  <a:pt x="190153" y="321846"/>
                </a:cubicBezTo>
                <a:lnTo>
                  <a:pt x="418187" y="321846"/>
                </a:lnTo>
                <a:cubicBezTo>
                  <a:pt x="424872" y="321846"/>
                  <a:pt x="430165" y="316470"/>
                  <a:pt x="430165" y="309797"/>
                </a:cubicBezTo>
                <a:cubicBezTo>
                  <a:pt x="430165" y="303124"/>
                  <a:pt x="424872" y="297841"/>
                  <a:pt x="418187" y="297841"/>
                </a:cubicBezTo>
                <a:lnTo>
                  <a:pt x="383555" y="297841"/>
                </a:lnTo>
                <a:lnTo>
                  <a:pt x="383555" y="186339"/>
                </a:lnTo>
                <a:cubicBezTo>
                  <a:pt x="383555" y="179666"/>
                  <a:pt x="378170" y="174382"/>
                  <a:pt x="371485" y="174382"/>
                </a:cubicBezTo>
                <a:cubicBezTo>
                  <a:pt x="364800" y="174382"/>
                  <a:pt x="359508" y="179666"/>
                  <a:pt x="359508" y="186339"/>
                </a:cubicBezTo>
                <a:lnTo>
                  <a:pt x="359508" y="297841"/>
                </a:lnTo>
                <a:lnTo>
                  <a:pt x="316148" y="297841"/>
                </a:lnTo>
                <a:lnTo>
                  <a:pt x="316148" y="158070"/>
                </a:lnTo>
                <a:cubicBezTo>
                  <a:pt x="316148" y="151396"/>
                  <a:pt x="310855" y="146113"/>
                  <a:pt x="304170" y="146113"/>
                </a:cubicBezTo>
                <a:close/>
                <a:moveTo>
                  <a:pt x="47632" y="64920"/>
                </a:moveTo>
                <a:lnTo>
                  <a:pt x="558666" y="64920"/>
                </a:lnTo>
                <a:lnTo>
                  <a:pt x="558666" y="335749"/>
                </a:lnTo>
                <a:cubicBezTo>
                  <a:pt x="558666" y="369394"/>
                  <a:pt x="531740" y="396366"/>
                  <a:pt x="498036" y="396366"/>
                </a:cubicBezTo>
                <a:lnTo>
                  <a:pt x="108354" y="396366"/>
                </a:lnTo>
                <a:cubicBezTo>
                  <a:pt x="74651" y="396366"/>
                  <a:pt x="47632" y="369394"/>
                  <a:pt x="47632" y="335749"/>
                </a:cubicBezTo>
                <a:close/>
                <a:moveTo>
                  <a:pt x="0" y="0"/>
                </a:moveTo>
                <a:lnTo>
                  <a:pt x="606227" y="0"/>
                </a:lnTo>
                <a:lnTo>
                  <a:pt x="606227" y="35565"/>
                </a:lnTo>
                <a:lnTo>
                  <a:pt x="0" y="35565"/>
                </a:lnTo>
                <a:close/>
              </a:path>
            </a:pathLst>
          </a:custGeom>
          <a:solidFill>
            <a:schemeClr val="bg1"/>
          </a:solidFill>
          <a:ln>
            <a:noFill/>
          </a:ln>
        </p:spPr>
        <p:txBody>
          <a:bodyPr/>
          <a:lstStyle/>
          <a:p>
            <a:endParaRPr lang="zh-CN" altLang="en-US">
              <a:cs typeface="+mn-ea"/>
              <a:sym typeface="+mn-lt"/>
            </a:endParaRPr>
          </a:p>
        </p:txBody>
      </p:sp>
      <p:cxnSp>
        <p:nvCxnSpPr>
          <p:cNvPr id="18" name="直接连接符 17">
            <a:extLst>
              <a:ext uri="{FF2B5EF4-FFF2-40B4-BE49-F238E27FC236}">
                <a16:creationId xmlns:a16="http://schemas.microsoft.com/office/drawing/2014/main" id="{D7B3C266-A1D3-995A-7A16-531BED3B4AEB}"/>
              </a:ext>
            </a:extLst>
          </p:cNvPr>
          <p:cNvCxnSpPr>
            <a:cxnSpLocks/>
          </p:cNvCxnSpPr>
          <p:nvPr>
            <p:custDataLst>
              <p:tags r:id="rId4"/>
            </p:custDataLst>
          </p:nvPr>
        </p:nvCxnSpPr>
        <p:spPr>
          <a:xfrm flipH="1">
            <a:off x="990884" y="4457262"/>
            <a:ext cx="9999963" cy="0"/>
          </a:xfrm>
          <a:prstGeom prst="line">
            <a:avLst/>
          </a:prstGeom>
          <a:ln w="1905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71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B8696-0F9B-8232-BE17-006896FE55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7CE734-1D69-BE7C-24E2-83186EC15D98}"/>
              </a:ext>
            </a:extLst>
          </p:cNvPr>
          <p:cNvSpPr>
            <a:spLocks noGrp="1"/>
          </p:cNvSpPr>
          <p:nvPr>
            <p:ph type="title"/>
          </p:nvPr>
        </p:nvSpPr>
        <p:spPr/>
        <p:txBody>
          <a:bodyPr/>
          <a:lstStyle/>
          <a:p>
            <a:r>
              <a:rPr lang="en-US" altLang="zh-CN" sz="2800" b="1" dirty="0">
                <a:solidFill>
                  <a:schemeClr val="bg1"/>
                </a:solidFill>
                <a:cs typeface="+mn-ea"/>
                <a:sym typeface="+mn-lt"/>
              </a:rPr>
              <a:t>Research Objectives and Significance</a:t>
            </a:r>
            <a:endParaRPr lang="en-US" altLang="zh-CN" dirty="0">
              <a:solidFill>
                <a:schemeClr val="accent1"/>
              </a:solidFill>
              <a:latin typeface="+mn-lt"/>
              <a:ea typeface="+mn-ea"/>
              <a:cs typeface="+mn-ea"/>
              <a:sym typeface="+mn-lt"/>
            </a:endParaRPr>
          </a:p>
        </p:txBody>
      </p:sp>
      <p:sp>
        <p:nvSpPr>
          <p:cNvPr id="90" name="椭圆 89">
            <a:extLst>
              <a:ext uri="{FF2B5EF4-FFF2-40B4-BE49-F238E27FC236}">
                <a16:creationId xmlns:a16="http://schemas.microsoft.com/office/drawing/2014/main" id="{579CBC65-A36B-DB90-4326-EBA96F313EEA}"/>
              </a:ext>
            </a:extLst>
          </p:cNvPr>
          <p:cNvSpPr/>
          <p:nvPr>
            <p:custDataLst>
              <p:tags r:id="rId2"/>
            </p:custDataLst>
          </p:nvPr>
        </p:nvSpPr>
        <p:spPr>
          <a:xfrm>
            <a:off x="666751" y="1778705"/>
            <a:ext cx="3114674" cy="3114674"/>
          </a:xfrm>
          <a:prstGeom prst="ellipse">
            <a:avLst/>
          </a:prstGeom>
          <a:solidFill>
            <a:schemeClr val="accent2"/>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rgbClr val="FFFFFF"/>
                </a:solidFill>
                <a:cs typeface="+mn-ea"/>
                <a:sym typeface="+mn-lt"/>
              </a:rPr>
              <a:t>Objectives</a:t>
            </a:r>
          </a:p>
        </p:txBody>
      </p:sp>
      <p:sp>
        <p:nvSpPr>
          <p:cNvPr id="113" name="椭圆 112">
            <a:extLst>
              <a:ext uri="{FF2B5EF4-FFF2-40B4-BE49-F238E27FC236}">
                <a16:creationId xmlns:a16="http://schemas.microsoft.com/office/drawing/2014/main" id="{FF91D614-3B58-C91F-AF73-F875D30C0D67}"/>
              </a:ext>
            </a:extLst>
          </p:cNvPr>
          <p:cNvSpPr/>
          <p:nvPr>
            <p:custDataLst>
              <p:tags r:id="rId3"/>
            </p:custDataLst>
          </p:nvPr>
        </p:nvSpPr>
        <p:spPr>
          <a:xfrm>
            <a:off x="5746917" y="2977351"/>
            <a:ext cx="717384" cy="7173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lt1"/>
              </a:solidFill>
              <a:cs typeface="+mn-ea"/>
              <a:sym typeface="+mn-lt"/>
            </a:endParaRPr>
          </a:p>
        </p:txBody>
      </p:sp>
      <p:sp>
        <p:nvSpPr>
          <p:cNvPr id="114" name="任意多边形: 形状 113">
            <a:extLst>
              <a:ext uri="{FF2B5EF4-FFF2-40B4-BE49-F238E27FC236}">
                <a16:creationId xmlns:a16="http://schemas.microsoft.com/office/drawing/2014/main" id="{3C4765C6-2965-810A-CEBA-0FACDBCC9622}"/>
              </a:ext>
            </a:extLst>
          </p:cNvPr>
          <p:cNvSpPr/>
          <p:nvPr>
            <p:custDataLst>
              <p:tags r:id="rId4"/>
            </p:custDataLst>
          </p:nvPr>
        </p:nvSpPr>
        <p:spPr bwMode="auto">
          <a:xfrm>
            <a:off x="5968541" y="3201423"/>
            <a:ext cx="274134" cy="269238"/>
          </a:xfrm>
          <a:custGeom>
            <a:avLst/>
            <a:gdLst>
              <a:gd name="connsiteX0" fmla="*/ 342900 w 533400"/>
              <a:gd name="connsiteY0" fmla="*/ 276225 h 523875"/>
              <a:gd name="connsiteX1" fmla="*/ 371475 w 533400"/>
              <a:gd name="connsiteY1" fmla="*/ 304800 h 523875"/>
              <a:gd name="connsiteX2" fmla="*/ 371475 w 533400"/>
              <a:gd name="connsiteY2" fmla="*/ 495300 h 523875"/>
              <a:gd name="connsiteX3" fmla="*/ 342900 w 533400"/>
              <a:gd name="connsiteY3" fmla="*/ 523875 h 523875"/>
              <a:gd name="connsiteX4" fmla="*/ 190500 w 533400"/>
              <a:gd name="connsiteY4" fmla="*/ 523875 h 523875"/>
              <a:gd name="connsiteX5" fmla="*/ 161925 w 533400"/>
              <a:gd name="connsiteY5" fmla="*/ 495300 h 523875"/>
              <a:gd name="connsiteX6" fmla="*/ 161925 w 533400"/>
              <a:gd name="connsiteY6" fmla="*/ 304800 h 523875"/>
              <a:gd name="connsiteX7" fmla="*/ 190500 w 533400"/>
              <a:gd name="connsiteY7" fmla="*/ 276225 h 523875"/>
              <a:gd name="connsiteX8" fmla="*/ 342900 w 533400"/>
              <a:gd name="connsiteY8" fmla="*/ 276225 h 523875"/>
              <a:gd name="connsiteX9" fmla="*/ 142875 w 533400"/>
              <a:gd name="connsiteY9" fmla="*/ 114300 h 523875"/>
              <a:gd name="connsiteX10" fmla="*/ 179070 w 533400"/>
              <a:gd name="connsiteY10" fmla="*/ 152400 h 523875"/>
              <a:gd name="connsiteX11" fmla="*/ 180975 w 533400"/>
              <a:gd name="connsiteY11" fmla="*/ 152400 h 523875"/>
              <a:gd name="connsiteX12" fmla="*/ 352425 w 533400"/>
              <a:gd name="connsiteY12" fmla="*/ 152400 h 523875"/>
              <a:gd name="connsiteX13" fmla="*/ 390525 w 533400"/>
              <a:gd name="connsiteY13" fmla="*/ 116205 h 523875"/>
              <a:gd name="connsiteX14" fmla="*/ 390525 w 533400"/>
              <a:gd name="connsiteY14" fmla="*/ 114300 h 523875"/>
              <a:gd name="connsiteX15" fmla="*/ 504825 w 533400"/>
              <a:gd name="connsiteY15" fmla="*/ 114300 h 523875"/>
              <a:gd name="connsiteX16" fmla="*/ 533400 w 533400"/>
              <a:gd name="connsiteY16" fmla="*/ 142875 h 523875"/>
              <a:gd name="connsiteX17" fmla="*/ 533400 w 533400"/>
              <a:gd name="connsiteY17" fmla="*/ 381000 h 523875"/>
              <a:gd name="connsiteX18" fmla="*/ 504825 w 533400"/>
              <a:gd name="connsiteY18" fmla="*/ 409575 h 523875"/>
              <a:gd name="connsiteX19" fmla="*/ 390525 w 533400"/>
              <a:gd name="connsiteY19" fmla="*/ 409575 h 523875"/>
              <a:gd name="connsiteX20" fmla="*/ 390525 w 533400"/>
              <a:gd name="connsiteY20" fmla="*/ 295275 h 523875"/>
              <a:gd name="connsiteX21" fmla="*/ 354330 w 533400"/>
              <a:gd name="connsiteY21" fmla="*/ 257175 h 523875"/>
              <a:gd name="connsiteX22" fmla="*/ 352425 w 533400"/>
              <a:gd name="connsiteY22" fmla="*/ 257175 h 523875"/>
              <a:gd name="connsiteX23" fmla="*/ 180975 w 533400"/>
              <a:gd name="connsiteY23" fmla="*/ 257175 h 523875"/>
              <a:gd name="connsiteX24" fmla="*/ 142875 w 533400"/>
              <a:gd name="connsiteY24" fmla="*/ 293370 h 523875"/>
              <a:gd name="connsiteX25" fmla="*/ 142875 w 533400"/>
              <a:gd name="connsiteY25" fmla="*/ 295275 h 523875"/>
              <a:gd name="connsiteX26" fmla="*/ 142875 w 533400"/>
              <a:gd name="connsiteY26" fmla="*/ 409575 h 523875"/>
              <a:gd name="connsiteX27" fmla="*/ 28575 w 533400"/>
              <a:gd name="connsiteY27" fmla="*/ 409575 h 523875"/>
              <a:gd name="connsiteX28" fmla="*/ 0 w 533400"/>
              <a:gd name="connsiteY28" fmla="*/ 381000 h 523875"/>
              <a:gd name="connsiteX29" fmla="*/ 0 w 533400"/>
              <a:gd name="connsiteY29" fmla="*/ 200787 h 523875"/>
              <a:gd name="connsiteX30" fmla="*/ 10287 w 533400"/>
              <a:gd name="connsiteY30" fmla="*/ 174784 h 523875"/>
              <a:gd name="connsiteX31" fmla="*/ 55436 w 533400"/>
              <a:gd name="connsiteY31" fmla="*/ 126397 h 523875"/>
              <a:gd name="connsiteX32" fmla="*/ 83248 w 533400"/>
              <a:gd name="connsiteY32" fmla="*/ 114300 h 523875"/>
              <a:gd name="connsiteX33" fmla="*/ 142875 w 533400"/>
              <a:gd name="connsiteY33" fmla="*/ 114300 h 523875"/>
              <a:gd name="connsiteX34" fmla="*/ 461963 w 533400"/>
              <a:gd name="connsiteY34" fmla="*/ 171450 h 523875"/>
              <a:gd name="connsiteX35" fmla="*/ 447675 w 533400"/>
              <a:gd name="connsiteY35" fmla="*/ 185738 h 523875"/>
              <a:gd name="connsiteX36" fmla="*/ 461963 w 533400"/>
              <a:gd name="connsiteY36" fmla="*/ 200025 h 523875"/>
              <a:gd name="connsiteX37" fmla="*/ 476250 w 533400"/>
              <a:gd name="connsiteY37" fmla="*/ 185738 h 523875"/>
              <a:gd name="connsiteX38" fmla="*/ 461963 w 533400"/>
              <a:gd name="connsiteY38" fmla="*/ 171450 h 523875"/>
              <a:gd name="connsiteX39" fmla="*/ 342900 w 533400"/>
              <a:gd name="connsiteY39" fmla="*/ 0 h 523875"/>
              <a:gd name="connsiteX40" fmla="*/ 371475 w 533400"/>
              <a:gd name="connsiteY40" fmla="*/ 28575 h 523875"/>
              <a:gd name="connsiteX41" fmla="*/ 371475 w 533400"/>
              <a:gd name="connsiteY41" fmla="*/ 104775 h 523875"/>
              <a:gd name="connsiteX42" fmla="*/ 342900 w 533400"/>
              <a:gd name="connsiteY42" fmla="*/ 133350 h 523875"/>
              <a:gd name="connsiteX43" fmla="*/ 190500 w 533400"/>
              <a:gd name="connsiteY43" fmla="*/ 133350 h 523875"/>
              <a:gd name="connsiteX44" fmla="*/ 161925 w 533400"/>
              <a:gd name="connsiteY44" fmla="*/ 104775 h 523875"/>
              <a:gd name="connsiteX45" fmla="*/ 161925 w 533400"/>
              <a:gd name="connsiteY45" fmla="*/ 28575 h 523875"/>
              <a:gd name="connsiteX46" fmla="*/ 190500 w 533400"/>
              <a:gd name="connsiteY46" fmla="*/ 0 h 523875"/>
              <a:gd name="connsiteX47" fmla="*/ 342900 w 533400"/>
              <a:gd name="connsiteY47"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2900" y="276225"/>
                </a:moveTo>
                <a:cubicBezTo>
                  <a:pt x="358711" y="276225"/>
                  <a:pt x="371475" y="288989"/>
                  <a:pt x="371475" y="304800"/>
                </a:cubicBezTo>
                <a:lnTo>
                  <a:pt x="371475" y="495300"/>
                </a:lnTo>
                <a:cubicBezTo>
                  <a:pt x="371475" y="511112"/>
                  <a:pt x="358711" y="523875"/>
                  <a:pt x="342900" y="523875"/>
                </a:cubicBezTo>
                <a:lnTo>
                  <a:pt x="190500" y="523875"/>
                </a:lnTo>
                <a:cubicBezTo>
                  <a:pt x="174689" y="523875"/>
                  <a:pt x="161925" y="511112"/>
                  <a:pt x="161925" y="495300"/>
                </a:cubicBezTo>
                <a:lnTo>
                  <a:pt x="161925" y="304800"/>
                </a:lnTo>
                <a:cubicBezTo>
                  <a:pt x="161925" y="288989"/>
                  <a:pt x="174689" y="276225"/>
                  <a:pt x="190500" y="276225"/>
                </a:cubicBezTo>
                <a:lnTo>
                  <a:pt x="342900" y="276225"/>
                </a:lnTo>
                <a:close/>
                <a:moveTo>
                  <a:pt x="142875" y="114300"/>
                </a:moveTo>
                <a:cubicBezTo>
                  <a:pt x="142875" y="134684"/>
                  <a:pt x="158877" y="151352"/>
                  <a:pt x="179070" y="152400"/>
                </a:cubicBezTo>
                <a:lnTo>
                  <a:pt x="180975" y="152400"/>
                </a:lnTo>
                <a:lnTo>
                  <a:pt x="352425" y="152400"/>
                </a:lnTo>
                <a:cubicBezTo>
                  <a:pt x="372809" y="152400"/>
                  <a:pt x="389477" y="136398"/>
                  <a:pt x="390525" y="116205"/>
                </a:cubicBezTo>
                <a:lnTo>
                  <a:pt x="390525" y="114300"/>
                </a:lnTo>
                <a:lnTo>
                  <a:pt x="504825" y="114300"/>
                </a:lnTo>
                <a:cubicBezTo>
                  <a:pt x="520636" y="114300"/>
                  <a:pt x="533400" y="127064"/>
                  <a:pt x="533400" y="142875"/>
                </a:cubicBezTo>
                <a:lnTo>
                  <a:pt x="533400" y="381000"/>
                </a:lnTo>
                <a:cubicBezTo>
                  <a:pt x="533400" y="396812"/>
                  <a:pt x="520636" y="409575"/>
                  <a:pt x="504825" y="409575"/>
                </a:cubicBezTo>
                <a:lnTo>
                  <a:pt x="390525" y="409575"/>
                </a:lnTo>
                <a:lnTo>
                  <a:pt x="390525" y="295275"/>
                </a:lnTo>
                <a:cubicBezTo>
                  <a:pt x="390525" y="274892"/>
                  <a:pt x="374523" y="258223"/>
                  <a:pt x="354330" y="257175"/>
                </a:cubicBezTo>
                <a:lnTo>
                  <a:pt x="352425" y="257175"/>
                </a:lnTo>
                <a:lnTo>
                  <a:pt x="180975" y="257175"/>
                </a:lnTo>
                <a:cubicBezTo>
                  <a:pt x="160591" y="257175"/>
                  <a:pt x="143923" y="273177"/>
                  <a:pt x="142875" y="293370"/>
                </a:cubicBezTo>
                <a:lnTo>
                  <a:pt x="142875" y="295275"/>
                </a:lnTo>
                <a:lnTo>
                  <a:pt x="142875" y="409575"/>
                </a:lnTo>
                <a:lnTo>
                  <a:pt x="28575" y="409575"/>
                </a:lnTo>
                <a:cubicBezTo>
                  <a:pt x="12763" y="409575"/>
                  <a:pt x="0" y="396812"/>
                  <a:pt x="0" y="381000"/>
                </a:cubicBezTo>
                <a:lnTo>
                  <a:pt x="0" y="200787"/>
                </a:lnTo>
                <a:cubicBezTo>
                  <a:pt x="0" y="191167"/>
                  <a:pt x="3620" y="181832"/>
                  <a:pt x="10287" y="174784"/>
                </a:cubicBezTo>
                <a:lnTo>
                  <a:pt x="55436" y="126397"/>
                </a:lnTo>
                <a:cubicBezTo>
                  <a:pt x="62675" y="118682"/>
                  <a:pt x="72771" y="114300"/>
                  <a:pt x="83248" y="114300"/>
                </a:cubicBezTo>
                <a:lnTo>
                  <a:pt x="142875" y="114300"/>
                </a:lnTo>
                <a:close/>
                <a:moveTo>
                  <a:pt x="461963" y="171450"/>
                </a:moveTo>
                <a:cubicBezTo>
                  <a:pt x="454057" y="171450"/>
                  <a:pt x="447675" y="177832"/>
                  <a:pt x="447675" y="185738"/>
                </a:cubicBezTo>
                <a:cubicBezTo>
                  <a:pt x="447675" y="193643"/>
                  <a:pt x="454057" y="200025"/>
                  <a:pt x="461963" y="200025"/>
                </a:cubicBezTo>
                <a:cubicBezTo>
                  <a:pt x="469868" y="200025"/>
                  <a:pt x="476250" y="193643"/>
                  <a:pt x="476250" y="185738"/>
                </a:cubicBezTo>
                <a:cubicBezTo>
                  <a:pt x="476250" y="177832"/>
                  <a:pt x="469868" y="171450"/>
                  <a:pt x="461963" y="171450"/>
                </a:cubicBezTo>
                <a:close/>
                <a:moveTo>
                  <a:pt x="342900" y="0"/>
                </a:moveTo>
                <a:cubicBezTo>
                  <a:pt x="358711" y="0"/>
                  <a:pt x="371475" y="12763"/>
                  <a:pt x="371475" y="28575"/>
                </a:cubicBezTo>
                <a:lnTo>
                  <a:pt x="371475" y="104775"/>
                </a:lnTo>
                <a:cubicBezTo>
                  <a:pt x="371475" y="120587"/>
                  <a:pt x="358711" y="133350"/>
                  <a:pt x="342900" y="133350"/>
                </a:cubicBezTo>
                <a:lnTo>
                  <a:pt x="190500" y="133350"/>
                </a:lnTo>
                <a:cubicBezTo>
                  <a:pt x="174689" y="133350"/>
                  <a:pt x="161925" y="120587"/>
                  <a:pt x="161925" y="104775"/>
                </a:cubicBezTo>
                <a:lnTo>
                  <a:pt x="161925" y="28575"/>
                </a:lnTo>
                <a:cubicBezTo>
                  <a:pt x="161925" y="12763"/>
                  <a:pt x="174689" y="0"/>
                  <a:pt x="190500" y="0"/>
                </a:cubicBezTo>
                <a:lnTo>
                  <a:pt x="342900" y="0"/>
                </a:lnTo>
                <a:close/>
              </a:path>
            </a:pathLst>
          </a:custGeom>
          <a:solidFill>
            <a:schemeClr val="tx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cs typeface="+mn-ea"/>
              <a:sym typeface="+mn-lt"/>
            </a:endParaRPr>
          </a:p>
        </p:txBody>
      </p:sp>
      <p:sp>
        <p:nvSpPr>
          <p:cNvPr id="111" name="矩形 110">
            <a:extLst>
              <a:ext uri="{FF2B5EF4-FFF2-40B4-BE49-F238E27FC236}">
                <a16:creationId xmlns:a16="http://schemas.microsoft.com/office/drawing/2014/main" id="{E7DB35C9-EFA3-3B2B-AC3C-9478D2A1DEAF}"/>
              </a:ext>
            </a:extLst>
          </p:cNvPr>
          <p:cNvSpPr/>
          <p:nvPr>
            <p:custDataLst>
              <p:tags r:id="rId5"/>
            </p:custDataLst>
          </p:nvPr>
        </p:nvSpPr>
        <p:spPr bwMode="auto">
          <a:xfrm>
            <a:off x="6662299" y="3336043"/>
            <a:ext cx="4858189" cy="45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solidFill>
                  <a:schemeClr val="dk1"/>
                </a:solidFill>
                <a:cs typeface="+mn-ea"/>
                <a:sym typeface="+mn-lt"/>
              </a:rPr>
              <a:t>Reproduce and analyze the existing newer OSV models, summarize the OSV model architecture details and characteristics.</a:t>
            </a:r>
          </a:p>
        </p:txBody>
      </p:sp>
      <p:sp>
        <p:nvSpPr>
          <p:cNvPr id="112" name="文本框 111">
            <a:extLst>
              <a:ext uri="{FF2B5EF4-FFF2-40B4-BE49-F238E27FC236}">
                <a16:creationId xmlns:a16="http://schemas.microsoft.com/office/drawing/2014/main" id="{1F0BB4BD-E60F-2CD2-2BEA-F35EA4C8E93C}"/>
              </a:ext>
            </a:extLst>
          </p:cNvPr>
          <p:cNvSpPr txBox="1"/>
          <p:nvPr>
            <p:custDataLst>
              <p:tags r:id="rId6"/>
            </p:custDataLst>
          </p:nvPr>
        </p:nvSpPr>
        <p:spPr bwMode="auto">
          <a:xfrm>
            <a:off x="6662299" y="2948445"/>
            <a:ext cx="485818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sz="2000" b="1" dirty="0">
                <a:solidFill>
                  <a:schemeClr val="dk1"/>
                </a:solidFill>
                <a:cs typeface="+mn-ea"/>
                <a:sym typeface="+mn-lt"/>
              </a:rPr>
              <a:t>Phase 1. Reproduce OSV Model</a:t>
            </a:r>
          </a:p>
        </p:txBody>
      </p:sp>
      <p:sp>
        <p:nvSpPr>
          <p:cNvPr id="109" name="椭圆 108">
            <a:extLst>
              <a:ext uri="{FF2B5EF4-FFF2-40B4-BE49-F238E27FC236}">
                <a16:creationId xmlns:a16="http://schemas.microsoft.com/office/drawing/2014/main" id="{6ED9F1F1-95AA-A675-A217-89BDBEE5245F}"/>
              </a:ext>
            </a:extLst>
          </p:cNvPr>
          <p:cNvSpPr/>
          <p:nvPr>
            <p:custDataLst>
              <p:tags r:id="rId7"/>
            </p:custDataLst>
          </p:nvPr>
        </p:nvSpPr>
        <p:spPr>
          <a:xfrm>
            <a:off x="5746917" y="4106546"/>
            <a:ext cx="717384" cy="7173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lt1"/>
              </a:solidFill>
              <a:cs typeface="+mn-ea"/>
              <a:sym typeface="+mn-lt"/>
            </a:endParaRPr>
          </a:p>
        </p:txBody>
      </p:sp>
      <p:sp>
        <p:nvSpPr>
          <p:cNvPr id="110" name="任意多边形: 形状 109">
            <a:extLst>
              <a:ext uri="{FF2B5EF4-FFF2-40B4-BE49-F238E27FC236}">
                <a16:creationId xmlns:a16="http://schemas.microsoft.com/office/drawing/2014/main" id="{21878C0F-52E5-9413-DFFD-71F8992BECBB}"/>
              </a:ext>
            </a:extLst>
          </p:cNvPr>
          <p:cNvSpPr/>
          <p:nvPr>
            <p:custDataLst>
              <p:tags r:id="rId8"/>
            </p:custDataLst>
          </p:nvPr>
        </p:nvSpPr>
        <p:spPr bwMode="auto">
          <a:xfrm>
            <a:off x="5973889" y="4323592"/>
            <a:ext cx="263439" cy="283292"/>
          </a:xfrm>
          <a:custGeom>
            <a:avLst/>
            <a:gdLst>
              <a:gd name="connsiteX0" fmla="*/ 8038 w 487162"/>
              <a:gd name="connsiteY0" fmla="*/ 513398 h 523875"/>
              <a:gd name="connsiteX1" fmla="*/ 7467 w 487162"/>
              <a:gd name="connsiteY1" fmla="*/ 512731 h 523875"/>
              <a:gd name="connsiteX2" fmla="*/ 7467 w 487162"/>
              <a:gd name="connsiteY2" fmla="*/ 512731 h 523875"/>
              <a:gd name="connsiteX3" fmla="*/ 6991 w 487162"/>
              <a:gd name="connsiteY3" fmla="*/ 512064 h 523875"/>
              <a:gd name="connsiteX4" fmla="*/ 4990 w 487162"/>
              <a:gd name="connsiteY4" fmla="*/ 509016 h 523875"/>
              <a:gd name="connsiteX5" fmla="*/ 4990 w 487162"/>
              <a:gd name="connsiteY5" fmla="*/ 509016 h 523875"/>
              <a:gd name="connsiteX6" fmla="*/ 4514 w 487162"/>
              <a:gd name="connsiteY6" fmla="*/ 508254 h 523875"/>
              <a:gd name="connsiteX7" fmla="*/ 3752 w 487162"/>
              <a:gd name="connsiteY7" fmla="*/ 506730 h 523875"/>
              <a:gd name="connsiteX8" fmla="*/ 3085 w 487162"/>
              <a:gd name="connsiteY8" fmla="*/ 505111 h 523875"/>
              <a:gd name="connsiteX9" fmla="*/ 2990 w 487162"/>
              <a:gd name="connsiteY9" fmla="*/ 504920 h 523875"/>
              <a:gd name="connsiteX10" fmla="*/ 2895 w 487162"/>
              <a:gd name="connsiteY10" fmla="*/ 504635 h 523875"/>
              <a:gd name="connsiteX11" fmla="*/ 2895 w 487162"/>
              <a:gd name="connsiteY11" fmla="*/ 504444 h 523875"/>
              <a:gd name="connsiteX12" fmla="*/ 2228 w 487162"/>
              <a:gd name="connsiteY12" fmla="*/ 502444 h 523875"/>
              <a:gd name="connsiteX13" fmla="*/ 1847 w 487162"/>
              <a:gd name="connsiteY13" fmla="*/ 501110 h 523875"/>
              <a:gd name="connsiteX14" fmla="*/ 1371 w 487162"/>
              <a:gd name="connsiteY14" fmla="*/ 499205 h 523875"/>
              <a:gd name="connsiteX15" fmla="*/ 514 w 487162"/>
              <a:gd name="connsiteY15" fmla="*/ 494919 h 523875"/>
              <a:gd name="connsiteX16" fmla="*/ 228 w 487162"/>
              <a:gd name="connsiteY16" fmla="*/ 492443 h 523875"/>
              <a:gd name="connsiteX17" fmla="*/ 37 w 487162"/>
              <a:gd name="connsiteY17" fmla="*/ 485870 h 523875"/>
              <a:gd name="connsiteX18" fmla="*/ 4609 w 487162"/>
              <a:gd name="connsiteY18" fmla="*/ 467582 h 523875"/>
              <a:gd name="connsiteX19" fmla="*/ 154247 w 487162"/>
              <a:gd name="connsiteY19" fmla="*/ 150876 h 523875"/>
              <a:gd name="connsiteX20" fmla="*/ 157867 w 487162"/>
              <a:gd name="connsiteY20" fmla="*/ 134588 h 523875"/>
              <a:gd name="connsiteX21" fmla="*/ 157867 w 487162"/>
              <a:gd name="connsiteY21" fmla="*/ 19050 h 523875"/>
              <a:gd name="connsiteX22" fmla="*/ 119767 w 487162"/>
              <a:gd name="connsiteY22" fmla="*/ 19050 h 523875"/>
              <a:gd name="connsiteX23" fmla="*/ 119767 w 487162"/>
              <a:gd name="connsiteY23" fmla="*/ 0 h 523875"/>
              <a:gd name="connsiteX24" fmla="*/ 367417 w 487162"/>
              <a:gd name="connsiteY24" fmla="*/ 0 h 523875"/>
              <a:gd name="connsiteX25" fmla="*/ 367417 w 487162"/>
              <a:gd name="connsiteY25" fmla="*/ 19050 h 523875"/>
              <a:gd name="connsiteX26" fmla="*/ 329317 w 487162"/>
              <a:gd name="connsiteY26" fmla="*/ 19050 h 523875"/>
              <a:gd name="connsiteX27" fmla="*/ 329317 w 487162"/>
              <a:gd name="connsiteY27" fmla="*/ 134684 h 523875"/>
              <a:gd name="connsiteX28" fmla="*/ 332936 w 487162"/>
              <a:gd name="connsiteY28" fmla="*/ 150971 h 523875"/>
              <a:gd name="connsiteX29" fmla="*/ 482574 w 487162"/>
              <a:gd name="connsiteY29" fmla="*/ 467678 h 523875"/>
              <a:gd name="connsiteX30" fmla="*/ 484098 w 487162"/>
              <a:gd name="connsiteY30" fmla="*/ 504920 h 523875"/>
              <a:gd name="connsiteX31" fmla="*/ 484003 w 487162"/>
              <a:gd name="connsiteY31" fmla="*/ 505111 h 523875"/>
              <a:gd name="connsiteX32" fmla="*/ 483431 w 487162"/>
              <a:gd name="connsiteY32" fmla="*/ 506540 h 523875"/>
              <a:gd name="connsiteX33" fmla="*/ 458571 w 487162"/>
              <a:gd name="connsiteY33" fmla="*/ 523780 h 523875"/>
              <a:gd name="connsiteX34" fmla="*/ 456666 w 487162"/>
              <a:gd name="connsiteY34" fmla="*/ 523875 h 523875"/>
              <a:gd name="connsiteX35" fmla="*/ 30422 w 487162"/>
              <a:gd name="connsiteY35" fmla="*/ 523875 h 523875"/>
              <a:gd name="connsiteX36" fmla="*/ 28612 w 487162"/>
              <a:gd name="connsiteY36" fmla="*/ 523780 h 523875"/>
              <a:gd name="connsiteX37" fmla="*/ 26136 w 487162"/>
              <a:gd name="connsiteY37" fmla="*/ 523494 h 523875"/>
              <a:gd name="connsiteX38" fmla="*/ 22326 w 487162"/>
              <a:gd name="connsiteY38" fmla="*/ 522637 h 523875"/>
              <a:gd name="connsiteX39" fmla="*/ 22326 w 487162"/>
              <a:gd name="connsiteY39" fmla="*/ 522637 h 523875"/>
              <a:gd name="connsiteX40" fmla="*/ 16801 w 487162"/>
              <a:gd name="connsiteY40" fmla="*/ 520351 h 523875"/>
              <a:gd name="connsiteX41" fmla="*/ 15373 w 487162"/>
              <a:gd name="connsiteY41" fmla="*/ 519589 h 523875"/>
              <a:gd name="connsiteX42" fmla="*/ 14420 w 487162"/>
              <a:gd name="connsiteY42" fmla="*/ 519017 h 523875"/>
              <a:gd name="connsiteX43" fmla="*/ 9467 w 487162"/>
              <a:gd name="connsiteY43" fmla="*/ 514922 h 523875"/>
              <a:gd name="connsiteX44" fmla="*/ 8038 w 487162"/>
              <a:gd name="connsiteY44" fmla="*/ 513398 h 523875"/>
              <a:gd name="connsiteX45" fmla="*/ 8038 w 487162"/>
              <a:gd name="connsiteY45" fmla="*/ 513398 h 523875"/>
              <a:gd name="connsiteX46" fmla="*/ 254641 w 487162"/>
              <a:gd name="connsiteY46" fmla="*/ 404146 h 523875"/>
              <a:gd name="connsiteX47" fmla="*/ 251783 w 487162"/>
              <a:gd name="connsiteY47" fmla="*/ 405956 h 523875"/>
              <a:gd name="connsiteX48" fmla="*/ 246259 w 487162"/>
              <a:gd name="connsiteY48" fmla="*/ 409670 h 523875"/>
              <a:gd name="connsiteX49" fmla="*/ 54425 w 487162"/>
              <a:gd name="connsiteY49" fmla="*/ 416243 h 523875"/>
              <a:gd name="connsiteX50" fmla="*/ 50615 w 487162"/>
              <a:gd name="connsiteY50" fmla="*/ 414719 h 523875"/>
              <a:gd name="connsiteX51" fmla="*/ 21754 w 487162"/>
              <a:gd name="connsiteY51" fmla="*/ 475774 h 523875"/>
              <a:gd name="connsiteX52" fmla="*/ 20897 w 487162"/>
              <a:gd name="connsiteY52" fmla="*/ 477679 h 523875"/>
              <a:gd name="connsiteX53" fmla="*/ 20802 w 487162"/>
              <a:gd name="connsiteY53" fmla="*/ 498158 h 523875"/>
              <a:gd name="connsiteX54" fmla="*/ 27945 w 487162"/>
              <a:gd name="connsiteY54" fmla="*/ 504444 h 523875"/>
              <a:gd name="connsiteX55" fmla="*/ 29184 w 487162"/>
              <a:gd name="connsiteY55" fmla="*/ 504635 h 523875"/>
              <a:gd name="connsiteX56" fmla="*/ 30327 w 487162"/>
              <a:gd name="connsiteY56" fmla="*/ 504730 h 523875"/>
              <a:gd name="connsiteX57" fmla="*/ 456570 w 487162"/>
              <a:gd name="connsiteY57" fmla="*/ 504730 h 523875"/>
              <a:gd name="connsiteX58" fmla="*/ 457714 w 487162"/>
              <a:gd name="connsiteY58" fmla="*/ 504635 h 523875"/>
              <a:gd name="connsiteX59" fmla="*/ 466095 w 487162"/>
              <a:gd name="connsiteY59" fmla="*/ 498062 h 523875"/>
              <a:gd name="connsiteX60" fmla="*/ 466667 w 487162"/>
              <a:gd name="connsiteY60" fmla="*/ 479584 h 523875"/>
              <a:gd name="connsiteX61" fmla="*/ 466000 w 487162"/>
              <a:gd name="connsiteY61" fmla="*/ 477584 h 523875"/>
              <a:gd name="connsiteX62" fmla="*/ 465143 w 487162"/>
              <a:gd name="connsiteY62" fmla="*/ 475679 h 523875"/>
              <a:gd name="connsiteX63" fmla="*/ 423519 w 487162"/>
              <a:gd name="connsiteY63" fmla="*/ 387477 h 523875"/>
              <a:gd name="connsiteX64" fmla="*/ 254641 w 487162"/>
              <a:gd name="connsiteY64" fmla="*/ 404146 h 523875"/>
              <a:gd name="connsiteX65" fmla="*/ 305504 w 487162"/>
              <a:gd name="connsiteY65" fmla="*/ 257175 h 523875"/>
              <a:gd name="connsiteX66" fmla="*/ 272167 w 487162"/>
              <a:gd name="connsiteY66" fmla="*/ 290513 h 523875"/>
              <a:gd name="connsiteX67" fmla="*/ 305504 w 487162"/>
              <a:gd name="connsiteY67" fmla="*/ 323850 h 523875"/>
              <a:gd name="connsiteX68" fmla="*/ 338842 w 487162"/>
              <a:gd name="connsiteY68" fmla="*/ 290513 h 523875"/>
              <a:gd name="connsiteX69" fmla="*/ 305504 w 487162"/>
              <a:gd name="connsiteY69" fmla="*/ 2571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162" h="523875">
                <a:moveTo>
                  <a:pt x="8038" y="513398"/>
                </a:moveTo>
                <a:lnTo>
                  <a:pt x="7467" y="512731"/>
                </a:lnTo>
                <a:lnTo>
                  <a:pt x="7467" y="512731"/>
                </a:lnTo>
                <a:lnTo>
                  <a:pt x="6991" y="512064"/>
                </a:lnTo>
                <a:cubicBezTo>
                  <a:pt x="6228" y="511112"/>
                  <a:pt x="5657" y="510064"/>
                  <a:pt x="4990" y="509016"/>
                </a:cubicBezTo>
                <a:lnTo>
                  <a:pt x="4990" y="509016"/>
                </a:lnTo>
                <a:lnTo>
                  <a:pt x="4514" y="508254"/>
                </a:lnTo>
                <a:lnTo>
                  <a:pt x="3752" y="506730"/>
                </a:lnTo>
                <a:lnTo>
                  <a:pt x="3085" y="505111"/>
                </a:lnTo>
                <a:lnTo>
                  <a:pt x="2990" y="504920"/>
                </a:lnTo>
                <a:lnTo>
                  <a:pt x="2895" y="504635"/>
                </a:lnTo>
                <a:lnTo>
                  <a:pt x="2895" y="504444"/>
                </a:lnTo>
                <a:lnTo>
                  <a:pt x="2228" y="502444"/>
                </a:lnTo>
                <a:cubicBezTo>
                  <a:pt x="2133" y="501968"/>
                  <a:pt x="1942" y="501587"/>
                  <a:pt x="1847" y="501110"/>
                </a:cubicBezTo>
                <a:cubicBezTo>
                  <a:pt x="1657" y="500444"/>
                  <a:pt x="1466" y="499872"/>
                  <a:pt x="1371" y="499205"/>
                </a:cubicBezTo>
                <a:cubicBezTo>
                  <a:pt x="990" y="497776"/>
                  <a:pt x="799" y="496348"/>
                  <a:pt x="514" y="494919"/>
                </a:cubicBezTo>
                <a:lnTo>
                  <a:pt x="228" y="492443"/>
                </a:lnTo>
                <a:cubicBezTo>
                  <a:pt x="37" y="490252"/>
                  <a:pt x="-58" y="488061"/>
                  <a:pt x="37" y="485870"/>
                </a:cubicBezTo>
                <a:cubicBezTo>
                  <a:pt x="323" y="479584"/>
                  <a:pt x="1847" y="473393"/>
                  <a:pt x="4609" y="467582"/>
                </a:cubicBezTo>
                <a:lnTo>
                  <a:pt x="154247" y="150876"/>
                </a:lnTo>
                <a:cubicBezTo>
                  <a:pt x="156628" y="145828"/>
                  <a:pt x="157867" y="140208"/>
                  <a:pt x="157867" y="134588"/>
                </a:cubicBezTo>
                <a:lnTo>
                  <a:pt x="157867" y="19050"/>
                </a:lnTo>
                <a:lnTo>
                  <a:pt x="119767" y="19050"/>
                </a:lnTo>
                <a:lnTo>
                  <a:pt x="119767" y="0"/>
                </a:lnTo>
                <a:lnTo>
                  <a:pt x="367417" y="0"/>
                </a:lnTo>
                <a:lnTo>
                  <a:pt x="367417" y="19050"/>
                </a:lnTo>
                <a:lnTo>
                  <a:pt x="329317" y="19050"/>
                </a:lnTo>
                <a:lnTo>
                  <a:pt x="329317" y="134684"/>
                </a:lnTo>
                <a:cubicBezTo>
                  <a:pt x="329317" y="140303"/>
                  <a:pt x="330555" y="145828"/>
                  <a:pt x="332936" y="150971"/>
                </a:cubicBezTo>
                <a:lnTo>
                  <a:pt x="482574" y="467678"/>
                </a:lnTo>
                <a:cubicBezTo>
                  <a:pt x="488098" y="479393"/>
                  <a:pt x="488670" y="492824"/>
                  <a:pt x="484098" y="504920"/>
                </a:cubicBezTo>
                <a:lnTo>
                  <a:pt x="484003" y="505111"/>
                </a:lnTo>
                <a:lnTo>
                  <a:pt x="483431" y="506540"/>
                </a:lnTo>
                <a:cubicBezTo>
                  <a:pt x="478954" y="516446"/>
                  <a:pt x="469429" y="523113"/>
                  <a:pt x="458571" y="523780"/>
                </a:cubicBezTo>
                <a:lnTo>
                  <a:pt x="456666" y="523875"/>
                </a:lnTo>
                <a:lnTo>
                  <a:pt x="30422" y="523875"/>
                </a:lnTo>
                <a:lnTo>
                  <a:pt x="28612" y="523780"/>
                </a:lnTo>
                <a:cubicBezTo>
                  <a:pt x="27755" y="523685"/>
                  <a:pt x="26993" y="523685"/>
                  <a:pt x="26136" y="523494"/>
                </a:cubicBezTo>
                <a:cubicBezTo>
                  <a:pt x="24802" y="523304"/>
                  <a:pt x="23564" y="523018"/>
                  <a:pt x="22326" y="522637"/>
                </a:cubicBezTo>
                <a:lnTo>
                  <a:pt x="22326" y="522637"/>
                </a:lnTo>
                <a:cubicBezTo>
                  <a:pt x="20421" y="522065"/>
                  <a:pt x="18516" y="521303"/>
                  <a:pt x="16801" y="520351"/>
                </a:cubicBezTo>
                <a:lnTo>
                  <a:pt x="15373" y="519589"/>
                </a:lnTo>
                <a:cubicBezTo>
                  <a:pt x="15087" y="519398"/>
                  <a:pt x="14801" y="519208"/>
                  <a:pt x="14420" y="519017"/>
                </a:cubicBezTo>
                <a:cubicBezTo>
                  <a:pt x="12610" y="517874"/>
                  <a:pt x="10896" y="516446"/>
                  <a:pt x="9467" y="514922"/>
                </a:cubicBezTo>
                <a:lnTo>
                  <a:pt x="8038" y="513398"/>
                </a:lnTo>
                <a:lnTo>
                  <a:pt x="8038" y="513398"/>
                </a:lnTo>
                <a:close/>
                <a:moveTo>
                  <a:pt x="254641" y="404146"/>
                </a:moveTo>
                <a:lnTo>
                  <a:pt x="251783" y="405956"/>
                </a:lnTo>
                <a:lnTo>
                  <a:pt x="246259" y="409670"/>
                </a:lnTo>
                <a:cubicBezTo>
                  <a:pt x="199015" y="441008"/>
                  <a:pt x="119481" y="441960"/>
                  <a:pt x="54425" y="416243"/>
                </a:cubicBezTo>
                <a:lnTo>
                  <a:pt x="50615" y="414719"/>
                </a:lnTo>
                <a:lnTo>
                  <a:pt x="21754" y="475774"/>
                </a:lnTo>
                <a:lnTo>
                  <a:pt x="20897" y="477679"/>
                </a:lnTo>
                <a:cubicBezTo>
                  <a:pt x="18420" y="484251"/>
                  <a:pt x="18325" y="491490"/>
                  <a:pt x="20802" y="498158"/>
                </a:cubicBezTo>
                <a:cubicBezTo>
                  <a:pt x="22040" y="501396"/>
                  <a:pt x="24707" y="503682"/>
                  <a:pt x="27945" y="504444"/>
                </a:cubicBezTo>
                <a:lnTo>
                  <a:pt x="29184" y="504635"/>
                </a:lnTo>
                <a:lnTo>
                  <a:pt x="30327" y="504730"/>
                </a:lnTo>
                <a:lnTo>
                  <a:pt x="456570" y="504730"/>
                </a:lnTo>
                <a:lnTo>
                  <a:pt x="457714" y="504635"/>
                </a:lnTo>
                <a:cubicBezTo>
                  <a:pt x="461524" y="504254"/>
                  <a:pt x="464762" y="501682"/>
                  <a:pt x="466095" y="498062"/>
                </a:cubicBezTo>
                <a:cubicBezTo>
                  <a:pt x="468382" y="492157"/>
                  <a:pt x="468572" y="485585"/>
                  <a:pt x="466667" y="479584"/>
                </a:cubicBezTo>
                <a:lnTo>
                  <a:pt x="466000" y="477584"/>
                </a:lnTo>
                <a:lnTo>
                  <a:pt x="465143" y="475679"/>
                </a:lnTo>
                <a:lnTo>
                  <a:pt x="423519" y="387477"/>
                </a:lnTo>
                <a:cubicBezTo>
                  <a:pt x="365416" y="373190"/>
                  <a:pt x="295979" y="378714"/>
                  <a:pt x="254641" y="404146"/>
                </a:cubicBezTo>
                <a:close/>
                <a:moveTo>
                  <a:pt x="305504" y="257175"/>
                </a:moveTo>
                <a:cubicBezTo>
                  <a:pt x="287121" y="257175"/>
                  <a:pt x="272167" y="272129"/>
                  <a:pt x="272167" y="290513"/>
                </a:cubicBezTo>
                <a:cubicBezTo>
                  <a:pt x="272167" y="308896"/>
                  <a:pt x="287121" y="323850"/>
                  <a:pt x="305504" y="323850"/>
                </a:cubicBezTo>
                <a:cubicBezTo>
                  <a:pt x="323887" y="323850"/>
                  <a:pt x="338842" y="308896"/>
                  <a:pt x="338842" y="290513"/>
                </a:cubicBezTo>
                <a:cubicBezTo>
                  <a:pt x="338842" y="272129"/>
                  <a:pt x="323887" y="257175"/>
                  <a:pt x="305504" y="257175"/>
                </a:cubicBezTo>
                <a:close/>
              </a:path>
            </a:pathLst>
          </a:custGeom>
          <a:solidFill>
            <a:schemeClr val="tx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cs typeface="+mn-ea"/>
              <a:sym typeface="+mn-lt"/>
            </a:endParaRPr>
          </a:p>
        </p:txBody>
      </p:sp>
      <p:sp>
        <p:nvSpPr>
          <p:cNvPr id="107" name="矩形 106">
            <a:extLst>
              <a:ext uri="{FF2B5EF4-FFF2-40B4-BE49-F238E27FC236}">
                <a16:creationId xmlns:a16="http://schemas.microsoft.com/office/drawing/2014/main" id="{4C05BA43-4635-C8BD-8A3A-A512809FED9F}"/>
              </a:ext>
            </a:extLst>
          </p:cNvPr>
          <p:cNvSpPr/>
          <p:nvPr>
            <p:custDataLst>
              <p:tags r:id="rId9"/>
            </p:custDataLst>
          </p:nvPr>
        </p:nvSpPr>
        <p:spPr bwMode="auto">
          <a:xfrm>
            <a:off x="6662299" y="4465238"/>
            <a:ext cx="4858189" cy="49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solidFill>
                  <a:schemeClr val="dk1"/>
                </a:solidFill>
                <a:cs typeface="+mn-ea"/>
                <a:sym typeface="+mn-lt"/>
              </a:rPr>
              <a:t>Combines the local feature learning capability of convolutional neural networks and the global feature learning capability of Transformer</a:t>
            </a:r>
          </a:p>
        </p:txBody>
      </p:sp>
      <p:sp>
        <p:nvSpPr>
          <p:cNvPr id="108" name="文本框 107">
            <a:extLst>
              <a:ext uri="{FF2B5EF4-FFF2-40B4-BE49-F238E27FC236}">
                <a16:creationId xmlns:a16="http://schemas.microsoft.com/office/drawing/2014/main" id="{84DFD978-A47C-E232-912A-618BE218244B}"/>
              </a:ext>
            </a:extLst>
          </p:cNvPr>
          <p:cNvSpPr txBox="1"/>
          <p:nvPr>
            <p:custDataLst>
              <p:tags r:id="rId10"/>
            </p:custDataLst>
          </p:nvPr>
        </p:nvSpPr>
        <p:spPr bwMode="auto">
          <a:xfrm>
            <a:off x="6662299" y="4077640"/>
            <a:ext cx="485818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sz="2000" b="1" dirty="0">
                <a:solidFill>
                  <a:schemeClr val="dk1"/>
                </a:solidFill>
                <a:cs typeface="+mn-ea"/>
                <a:sym typeface="+mn-lt"/>
              </a:rPr>
              <a:t>Phase 2. Propose Model Structure</a:t>
            </a:r>
          </a:p>
        </p:txBody>
      </p:sp>
      <p:sp>
        <p:nvSpPr>
          <p:cNvPr id="105" name="椭圆 104">
            <a:extLst>
              <a:ext uri="{FF2B5EF4-FFF2-40B4-BE49-F238E27FC236}">
                <a16:creationId xmlns:a16="http://schemas.microsoft.com/office/drawing/2014/main" id="{3010CA57-F996-6B0C-B487-73C7EDE57BD9}"/>
              </a:ext>
            </a:extLst>
          </p:cNvPr>
          <p:cNvSpPr/>
          <p:nvPr>
            <p:custDataLst>
              <p:tags r:id="rId11"/>
            </p:custDataLst>
          </p:nvPr>
        </p:nvSpPr>
        <p:spPr>
          <a:xfrm>
            <a:off x="5746917" y="5235740"/>
            <a:ext cx="717384" cy="717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chemeClr val="lt1"/>
              </a:solidFill>
              <a:cs typeface="+mn-ea"/>
              <a:sym typeface="+mn-lt"/>
            </a:endParaRPr>
          </a:p>
        </p:txBody>
      </p:sp>
      <p:sp>
        <p:nvSpPr>
          <p:cNvPr id="106" name="任意多边形: 形状 105">
            <a:extLst>
              <a:ext uri="{FF2B5EF4-FFF2-40B4-BE49-F238E27FC236}">
                <a16:creationId xmlns:a16="http://schemas.microsoft.com/office/drawing/2014/main" id="{473B9B3E-3DFF-C6D2-EF12-397A7D1076FD}"/>
              </a:ext>
            </a:extLst>
          </p:cNvPr>
          <p:cNvSpPr/>
          <p:nvPr>
            <p:custDataLst>
              <p:tags r:id="rId12"/>
            </p:custDataLst>
          </p:nvPr>
        </p:nvSpPr>
        <p:spPr bwMode="auto">
          <a:xfrm>
            <a:off x="5990707" y="5454553"/>
            <a:ext cx="229801" cy="279758"/>
          </a:xfrm>
          <a:custGeom>
            <a:avLst/>
            <a:gdLst>
              <a:gd name="connsiteX0" fmla="*/ 283464 w 438150"/>
              <a:gd name="connsiteY0" fmla="*/ 0 h 533400"/>
              <a:gd name="connsiteX1" fmla="*/ 285750 w 438150"/>
              <a:gd name="connsiteY1" fmla="*/ 95 h 533400"/>
              <a:gd name="connsiteX2" fmla="*/ 285750 w 438150"/>
              <a:gd name="connsiteY2" fmla="*/ 123825 h 533400"/>
              <a:gd name="connsiteX3" fmla="*/ 285845 w 438150"/>
              <a:gd name="connsiteY3" fmla="*/ 125540 h 533400"/>
              <a:gd name="connsiteX4" fmla="*/ 314325 w 438150"/>
              <a:gd name="connsiteY4" fmla="*/ 152400 h 533400"/>
              <a:gd name="connsiteX5" fmla="*/ 314325 w 438150"/>
              <a:gd name="connsiteY5" fmla="*/ 152400 h 533400"/>
              <a:gd name="connsiteX6" fmla="*/ 438055 w 438150"/>
              <a:gd name="connsiteY6" fmla="*/ 152400 h 533400"/>
              <a:gd name="connsiteX7" fmla="*/ 438150 w 438150"/>
              <a:gd name="connsiteY7" fmla="*/ 154686 h 533400"/>
              <a:gd name="connsiteX8" fmla="*/ 438150 w 438150"/>
              <a:gd name="connsiteY8" fmla="*/ 504825 h 533400"/>
              <a:gd name="connsiteX9" fmla="*/ 409575 w 438150"/>
              <a:gd name="connsiteY9" fmla="*/ 533400 h 533400"/>
              <a:gd name="connsiteX10" fmla="*/ 28575 w 438150"/>
              <a:gd name="connsiteY10" fmla="*/ 533400 h 533400"/>
              <a:gd name="connsiteX11" fmla="*/ 0 w 438150"/>
              <a:gd name="connsiteY11" fmla="*/ 504825 h 533400"/>
              <a:gd name="connsiteX12" fmla="*/ 0 w 438150"/>
              <a:gd name="connsiteY12" fmla="*/ 28575 h 533400"/>
              <a:gd name="connsiteX13" fmla="*/ 28575 w 438150"/>
              <a:gd name="connsiteY13" fmla="*/ 0 h 533400"/>
              <a:gd name="connsiteX14" fmla="*/ 283464 w 438150"/>
              <a:gd name="connsiteY14" fmla="*/ 0 h 533400"/>
              <a:gd name="connsiteX15" fmla="*/ 247650 w 438150"/>
              <a:gd name="connsiteY15" fmla="*/ 200025 h 533400"/>
              <a:gd name="connsiteX16" fmla="*/ 152400 w 438150"/>
              <a:gd name="connsiteY16" fmla="*/ 200025 h 533400"/>
              <a:gd name="connsiteX17" fmla="*/ 152400 w 438150"/>
              <a:gd name="connsiteY17" fmla="*/ 409575 h 533400"/>
              <a:gd name="connsiteX18" fmla="*/ 171450 w 438150"/>
              <a:gd name="connsiteY18" fmla="*/ 409575 h 533400"/>
              <a:gd name="connsiteX19" fmla="*/ 171450 w 438150"/>
              <a:gd name="connsiteY19" fmla="*/ 314325 h 533400"/>
              <a:gd name="connsiteX20" fmla="*/ 247650 w 438150"/>
              <a:gd name="connsiteY20" fmla="*/ 314325 h 533400"/>
              <a:gd name="connsiteX21" fmla="*/ 249746 w 438150"/>
              <a:gd name="connsiteY21" fmla="*/ 314325 h 533400"/>
              <a:gd name="connsiteX22" fmla="*/ 304800 w 438150"/>
              <a:gd name="connsiteY22" fmla="*/ 257175 h 533400"/>
              <a:gd name="connsiteX23" fmla="*/ 247650 w 438150"/>
              <a:gd name="connsiteY23" fmla="*/ 200025 h 533400"/>
              <a:gd name="connsiteX24" fmla="*/ 247650 w 438150"/>
              <a:gd name="connsiteY24" fmla="*/ 200025 h 533400"/>
              <a:gd name="connsiteX25" fmla="*/ 247650 w 438150"/>
              <a:gd name="connsiteY25" fmla="*/ 219075 h 533400"/>
              <a:gd name="connsiteX26" fmla="*/ 285750 w 438150"/>
              <a:gd name="connsiteY26" fmla="*/ 257175 h 533400"/>
              <a:gd name="connsiteX27" fmla="*/ 247650 w 438150"/>
              <a:gd name="connsiteY27" fmla="*/ 295275 h 533400"/>
              <a:gd name="connsiteX28" fmla="*/ 247650 w 438150"/>
              <a:gd name="connsiteY28" fmla="*/ 295275 h 533400"/>
              <a:gd name="connsiteX29" fmla="*/ 171450 w 438150"/>
              <a:gd name="connsiteY29" fmla="*/ 295275 h 533400"/>
              <a:gd name="connsiteX30" fmla="*/ 171450 w 438150"/>
              <a:gd name="connsiteY30" fmla="*/ 219075 h 533400"/>
              <a:gd name="connsiteX31" fmla="*/ 247650 w 438150"/>
              <a:gd name="connsiteY31" fmla="*/ 219075 h 533400"/>
              <a:gd name="connsiteX32" fmla="*/ 428625 w 438150"/>
              <a:gd name="connsiteY32" fmla="*/ 133350 h 533400"/>
              <a:gd name="connsiteX33" fmla="*/ 314325 w 438150"/>
              <a:gd name="connsiteY33" fmla="*/ 133350 h 533400"/>
              <a:gd name="connsiteX34" fmla="*/ 313182 w 438150"/>
              <a:gd name="connsiteY34" fmla="*/ 133255 h 533400"/>
              <a:gd name="connsiteX35" fmla="*/ 304800 w 438150"/>
              <a:gd name="connsiteY35" fmla="*/ 123825 h 533400"/>
              <a:gd name="connsiteX36" fmla="*/ 304800 w 438150"/>
              <a:gd name="connsiteY36" fmla="*/ 123825 h 533400"/>
              <a:gd name="connsiteX37" fmla="*/ 304800 w 438150"/>
              <a:gd name="connsiteY37" fmla="*/ 9525 h 533400"/>
              <a:gd name="connsiteX38" fmla="*/ 428625 w 438150"/>
              <a:gd name="connsiteY38" fmla="*/ 13335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464" y="0"/>
                </a:moveTo>
                <a:cubicBezTo>
                  <a:pt x="284226" y="0"/>
                  <a:pt x="284988" y="0"/>
                  <a:pt x="285750" y="95"/>
                </a:cubicBezTo>
                <a:lnTo>
                  <a:pt x="285750" y="123825"/>
                </a:lnTo>
                <a:lnTo>
                  <a:pt x="285845" y="125540"/>
                </a:lnTo>
                <a:cubicBezTo>
                  <a:pt x="286703" y="140494"/>
                  <a:pt x="299085" y="152400"/>
                  <a:pt x="314325" y="152400"/>
                </a:cubicBezTo>
                <a:lnTo>
                  <a:pt x="314325" y="152400"/>
                </a:lnTo>
                <a:lnTo>
                  <a:pt x="438055" y="152400"/>
                </a:lnTo>
                <a:cubicBezTo>
                  <a:pt x="438150" y="153162"/>
                  <a:pt x="438150" y="153924"/>
                  <a:pt x="438150" y="154686"/>
                </a:cubicBezTo>
                <a:lnTo>
                  <a:pt x="438150" y="504825"/>
                </a:lnTo>
                <a:cubicBezTo>
                  <a:pt x="438150" y="520637"/>
                  <a:pt x="425387" y="533400"/>
                  <a:pt x="409575" y="533400"/>
                </a:cubicBezTo>
                <a:lnTo>
                  <a:pt x="28575" y="533400"/>
                </a:lnTo>
                <a:cubicBezTo>
                  <a:pt x="12764" y="533400"/>
                  <a:pt x="0" y="520637"/>
                  <a:pt x="0" y="504825"/>
                </a:cubicBezTo>
                <a:lnTo>
                  <a:pt x="0" y="28575"/>
                </a:lnTo>
                <a:cubicBezTo>
                  <a:pt x="0" y="12763"/>
                  <a:pt x="12764" y="0"/>
                  <a:pt x="28575" y="0"/>
                </a:cubicBezTo>
                <a:lnTo>
                  <a:pt x="283464" y="0"/>
                </a:lnTo>
                <a:close/>
                <a:moveTo>
                  <a:pt x="247650" y="200025"/>
                </a:moveTo>
                <a:lnTo>
                  <a:pt x="152400" y="200025"/>
                </a:lnTo>
                <a:lnTo>
                  <a:pt x="152400" y="409575"/>
                </a:lnTo>
                <a:lnTo>
                  <a:pt x="171450" y="409575"/>
                </a:lnTo>
                <a:lnTo>
                  <a:pt x="171450" y="314325"/>
                </a:lnTo>
                <a:lnTo>
                  <a:pt x="247650" y="314325"/>
                </a:lnTo>
                <a:lnTo>
                  <a:pt x="249746" y="314325"/>
                </a:lnTo>
                <a:cubicBezTo>
                  <a:pt x="280321" y="313182"/>
                  <a:pt x="304800" y="288036"/>
                  <a:pt x="304800" y="257175"/>
                </a:cubicBezTo>
                <a:cubicBezTo>
                  <a:pt x="304800" y="225647"/>
                  <a:pt x="279178" y="200025"/>
                  <a:pt x="247650" y="200025"/>
                </a:cubicBezTo>
                <a:lnTo>
                  <a:pt x="247650" y="200025"/>
                </a:lnTo>
                <a:close/>
                <a:moveTo>
                  <a:pt x="247650" y="219075"/>
                </a:moveTo>
                <a:cubicBezTo>
                  <a:pt x="268700" y="219075"/>
                  <a:pt x="285750" y="236125"/>
                  <a:pt x="285750" y="257175"/>
                </a:cubicBezTo>
                <a:cubicBezTo>
                  <a:pt x="285750" y="278225"/>
                  <a:pt x="268700" y="295275"/>
                  <a:pt x="247650" y="295275"/>
                </a:cubicBezTo>
                <a:lnTo>
                  <a:pt x="247650" y="295275"/>
                </a:lnTo>
                <a:lnTo>
                  <a:pt x="171450" y="295275"/>
                </a:lnTo>
                <a:lnTo>
                  <a:pt x="171450" y="219075"/>
                </a:lnTo>
                <a:lnTo>
                  <a:pt x="247650" y="219075"/>
                </a:lnTo>
                <a:close/>
                <a:moveTo>
                  <a:pt x="428625" y="133350"/>
                </a:moveTo>
                <a:lnTo>
                  <a:pt x="314325" y="133350"/>
                </a:lnTo>
                <a:lnTo>
                  <a:pt x="313182" y="133255"/>
                </a:lnTo>
                <a:cubicBezTo>
                  <a:pt x="308515" y="132779"/>
                  <a:pt x="304800" y="128683"/>
                  <a:pt x="304800" y="123825"/>
                </a:cubicBezTo>
                <a:lnTo>
                  <a:pt x="304800" y="123825"/>
                </a:lnTo>
                <a:lnTo>
                  <a:pt x="304800" y="9525"/>
                </a:lnTo>
                <a:lnTo>
                  <a:pt x="428625" y="133350"/>
                </a:lnTo>
                <a:close/>
              </a:path>
            </a:pathLst>
          </a:custGeom>
          <a:solidFill>
            <a:schemeClr val="tx2"/>
          </a:solidFill>
          <a:ln>
            <a:noFill/>
          </a:ln>
        </p:spPr>
        <p:txBody>
          <a:bodyPr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cs typeface="+mn-ea"/>
              <a:sym typeface="+mn-lt"/>
            </a:endParaRPr>
          </a:p>
        </p:txBody>
      </p:sp>
      <p:sp>
        <p:nvSpPr>
          <p:cNvPr id="103" name="矩形 102">
            <a:extLst>
              <a:ext uri="{FF2B5EF4-FFF2-40B4-BE49-F238E27FC236}">
                <a16:creationId xmlns:a16="http://schemas.microsoft.com/office/drawing/2014/main" id="{824CAB36-A5EA-07E9-357E-B4096EC08CB6}"/>
              </a:ext>
            </a:extLst>
          </p:cNvPr>
          <p:cNvSpPr/>
          <p:nvPr>
            <p:custDataLst>
              <p:tags r:id="rId13"/>
            </p:custDataLst>
          </p:nvPr>
        </p:nvSpPr>
        <p:spPr bwMode="auto">
          <a:xfrm>
            <a:off x="6662299" y="5594433"/>
            <a:ext cx="4858189" cy="38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100" dirty="0">
                <a:solidFill>
                  <a:schemeClr val="dk1"/>
                </a:solidFill>
                <a:cs typeface="+mn-ea"/>
                <a:sym typeface="+mn-lt"/>
              </a:rPr>
              <a:t>It is different from the final output part of image classification, so the SVM method may not be effective after new features are extracted.</a:t>
            </a:r>
          </a:p>
        </p:txBody>
      </p:sp>
      <p:sp>
        <p:nvSpPr>
          <p:cNvPr id="104" name="文本框 103">
            <a:extLst>
              <a:ext uri="{FF2B5EF4-FFF2-40B4-BE49-F238E27FC236}">
                <a16:creationId xmlns:a16="http://schemas.microsoft.com/office/drawing/2014/main" id="{1E437611-1BBE-9B84-5085-5EA693554EBA}"/>
              </a:ext>
            </a:extLst>
          </p:cNvPr>
          <p:cNvSpPr txBox="1"/>
          <p:nvPr>
            <p:custDataLst>
              <p:tags r:id="rId14"/>
            </p:custDataLst>
          </p:nvPr>
        </p:nvSpPr>
        <p:spPr bwMode="auto">
          <a:xfrm>
            <a:off x="6662299" y="5206834"/>
            <a:ext cx="485818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sz="2000" b="1" dirty="0">
                <a:solidFill>
                  <a:schemeClr val="dk1"/>
                </a:solidFill>
                <a:cs typeface="+mn-ea"/>
                <a:sym typeface="+mn-lt"/>
              </a:rPr>
              <a:t>Phase 3. Improve WD/WI Classifier</a:t>
            </a:r>
          </a:p>
        </p:txBody>
      </p:sp>
      <p:cxnSp>
        <p:nvCxnSpPr>
          <p:cNvPr id="98" name="直接连接符 97">
            <a:extLst>
              <a:ext uri="{FF2B5EF4-FFF2-40B4-BE49-F238E27FC236}">
                <a16:creationId xmlns:a16="http://schemas.microsoft.com/office/drawing/2014/main" id="{2D5E7FD9-7E09-3C02-8F32-06A8EF388FB5}"/>
              </a:ext>
            </a:extLst>
          </p:cNvPr>
          <p:cNvCxnSpPr/>
          <p:nvPr>
            <p:custDataLst>
              <p:tags r:id="rId15"/>
            </p:custDataLst>
          </p:nvPr>
        </p:nvCxnSpPr>
        <p:spPr>
          <a:xfrm>
            <a:off x="6762750" y="3900641"/>
            <a:ext cx="4548188" cy="0"/>
          </a:xfrm>
          <a:prstGeom prst="line">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A403670E-9293-11E9-6A80-B7DB0B4DC74C}"/>
              </a:ext>
            </a:extLst>
          </p:cNvPr>
          <p:cNvCxnSpPr/>
          <p:nvPr>
            <p:custDataLst>
              <p:tags r:id="rId16"/>
            </p:custDataLst>
          </p:nvPr>
        </p:nvCxnSpPr>
        <p:spPr>
          <a:xfrm>
            <a:off x="6762750" y="5029836"/>
            <a:ext cx="4548188" cy="0"/>
          </a:xfrm>
          <a:prstGeom prst="line">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4482149-DE33-76C9-7F62-31FC66013C66}"/>
              </a:ext>
            </a:extLst>
          </p:cNvPr>
          <p:cNvCxnSpPr/>
          <p:nvPr>
            <p:custDataLst>
              <p:tags r:id="rId17"/>
            </p:custDataLst>
          </p:nvPr>
        </p:nvCxnSpPr>
        <p:spPr>
          <a:xfrm>
            <a:off x="3781425" y="3336042"/>
            <a:ext cx="1965492" cy="1"/>
          </a:xfrm>
          <a:prstGeom prst="line">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连接符: 肘形 100">
            <a:extLst>
              <a:ext uri="{FF2B5EF4-FFF2-40B4-BE49-F238E27FC236}">
                <a16:creationId xmlns:a16="http://schemas.microsoft.com/office/drawing/2014/main" id="{9D1ECEB4-0929-5E66-16F4-97E2917ED33C}"/>
              </a:ext>
            </a:extLst>
          </p:cNvPr>
          <p:cNvCxnSpPr/>
          <p:nvPr>
            <p:custDataLst>
              <p:tags r:id="rId18"/>
            </p:custDataLst>
          </p:nvPr>
        </p:nvCxnSpPr>
        <p:spPr>
          <a:xfrm>
            <a:off x="3781425" y="3336042"/>
            <a:ext cx="1965492" cy="1129196"/>
          </a:xfrm>
          <a:prstGeom prst="bentConnector3">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3370C608-5AD5-0D49-4327-9F41B2787332}"/>
              </a:ext>
            </a:extLst>
          </p:cNvPr>
          <p:cNvCxnSpPr/>
          <p:nvPr>
            <p:custDataLst>
              <p:tags r:id="rId19"/>
            </p:custDataLst>
          </p:nvPr>
        </p:nvCxnSpPr>
        <p:spPr>
          <a:xfrm>
            <a:off x="3781425" y="3336042"/>
            <a:ext cx="1965492" cy="2258390"/>
          </a:xfrm>
          <a:prstGeom prst="bentConnector3">
            <a:avLst/>
          </a:prstGeom>
          <a:ln w="3175">
            <a:solidFill>
              <a:schemeClr val="l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4C505152-EDF2-B82C-EC91-780584A7A08E}"/>
              </a:ext>
            </a:extLst>
          </p:cNvPr>
          <p:cNvPicPr>
            <a:picLocks noChangeAspect="1"/>
          </p:cNvPicPr>
          <p:nvPr/>
        </p:nvPicPr>
        <p:blipFill>
          <a:blip r:embed="rId21"/>
          <a:stretch>
            <a:fillRect/>
          </a:stretch>
        </p:blipFill>
        <p:spPr>
          <a:xfrm>
            <a:off x="5746917" y="1178928"/>
            <a:ext cx="5532120" cy="1465001"/>
          </a:xfrm>
          <a:prstGeom prst="rect">
            <a:avLst/>
          </a:prstGeom>
        </p:spPr>
      </p:pic>
    </p:spTree>
    <p:custDataLst>
      <p:tags r:id="rId1"/>
    </p:custDataLst>
    <p:extLst>
      <p:ext uri="{BB962C8B-B14F-4D97-AF65-F5344CB8AC3E}">
        <p14:creationId xmlns:p14="http://schemas.microsoft.com/office/powerpoint/2010/main" val="1808915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5c129978-1ed4-4bff-bbf1-0348d1a75716"/>
  <p:tag name="KSO_WPP_MARK_KEY" val="4a0abed8-662f-4bae-9551-3e0011df2f20"/>
  <p:tag name="COMMONDATA" val="eyJoZGlkIjoiYjIwNjZlNmE2MTI4ZDA1MWU1NzkzNGU2MmI0ZTNjNzYifQ=="/>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01.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02.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ISLIDE.ICON" val="#438744;#438743;#438747;#438750;"/>
</p:tagLst>
</file>

<file path=ppt/tags/tag1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15"/>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29.xml><?xml version="1.0" encoding="utf-8"?>
<p:tagLst xmlns:a="http://schemas.openxmlformats.org/drawingml/2006/main" xmlns:r="http://schemas.openxmlformats.org/officeDocument/2006/relationships" xmlns:p="http://schemas.openxmlformats.org/presentationml/2006/main">
  <p:tag name="KSO_WM_UNIT_FILL_FORE_SCHEMECOLOR_INDEX_BRIGHTNESS" val="0.4"/>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1.xml><?xml version="1.0" encoding="utf-8"?>
<p:tagLst xmlns:a="http://schemas.openxmlformats.org/drawingml/2006/main" xmlns:r="http://schemas.openxmlformats.org/officeDocument/2006/relationships" xmlns:p="http://schemas.openxmlformats.org/presentationml/2006/main">
  <p:tag name="KSO_WM_UNIT_FILL_FORE_SCHEMECOLOR_INDEX_BRIGHTNESS" val="0.1"/>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14"/>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7.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ISLIDE.ICON" val="#438743;#438741;#438744;#438745;#438747;#438746;"/>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ISLIDE.DIAGRAM" val="#277794;"/>
  <p:tag name="ISLIDE.ICON" val="#438750;#438748;#438746;#438744;#438749;"/>
</p:tagLst>
</file>

<file path=ppt/tags/tag14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5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ISLIDE.ICON" val="#438745;#438747;#438746;"/>
</p:tagLst>
</file>

<file path=ppt/tags/tag1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1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7,&quot;width&quot;:1061}"/>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ISLIDE.ICON" val="#438750;#438746;#438741;"/>
</p:tagLst>
</file>

<file path=ppt/tags/tag20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216.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0.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221.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FILL_FORE_SCHEMECOLOR_INDEX_BRIGHTNESS" val="-0.15"/>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ISLIDE.VECTOR" val="#186220;#186256;#186220;#186256;"/>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A6S0wzOvQ8a50SA42PUNRg"/>
  <p:tag name="KSO_WM_UNIT_FILL_FORE_SCHEMECOLOR_INDEX_BRIGHTNESS" val="0"/>
  <p:tag name="KSO_WM_UNIT_FILL_FORE_SCHEMECOLOR_INDEX" val="8"/>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ISLIDE.VECTOR" val="#186220;#186256;#186220;#186256;"/>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6S0wzOvQ8a50SA42PUNRg"/>
  <p:tag name="KSO_WM_UNIT_FILL_FORE_SCHEMECOLOR_INDEX_BRIGHTNESS" val="0"/>
  <p:tag name="KSO_WM_UNIT_FILL_FORE_SCHEMECOLOR_INDEX" val="8"/>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ISLIDE.ICON" val="#438741;#438742;#438745;"/>
</p:tagLst>
</file>

<file path=ppt/tags/tag6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6"/>
  <p:tag name="KSO_WM_UNIT_LINE_FILL_TYPE" val="2"/>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LINE_FORE_SCHEMECOLOR_INDEX_BRIGHTNESS" val="-0.05"/>
  <p:tag name="KSO_WM_UNIT_LINE_FORE_SCHEMECOLOR_INDEX" val="7"/>
  <p:tag name="KSO_WM_UNIT_LINE_FILL_TYPE" val="2"/>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5"/>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ISLIDE.ICON" val="#438747;#438746;#438750;"/>
</p:tagLst>
</file>

<file path=ppt/tags/tag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LINE_FORE_SCHEMECOLOR_INDEX_BRIGHTNESS" val="-0.05"/>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FILL_FORE_SCHEMECOLOR_INDEX_BRIGHTNESS" val="0.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LINE_FORE_SCHEMECOLOR_INDEX_BRIGHTNESS" val="-0.25"/>
  <p:tag name="KSO_WM_UNIT_LINE_FORE_SCHEMECOLOR_INDEX" val="14"/>
  <p:tag name="KSO_WM_UNIT_LINE_FILL_TYPE" val="2"/>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111A51"/>
      </a:accent1>
      <a:accent2>
        <a:srgbClr val="FE5A2C"/>
      </a:accent2>
      <a:accent3>
        <a:srgbClr val="5063F8"/>
      </a:accent3>
      <a:accent4>
        <a:srgbClr val="A6B3CB"/>
      </a:accent4>
      <a:accent5>
        <a:srgbClr val="343D74"/>
      </a:accent5>
      <a:accent6>
        <a:srgbClr val="778495"/>
      </a:accent6>
      <a:hlink>
        <a:srgbClr val="4276AA"/>
      </a:hlink>
      <a:folHlink>
        <a:srgbClr val="BFBFBF"/>
      </a:folHlink>
    </a:clrScheme>
    <a:fontScheme name="dyzmmzw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主题5">
  <a:themeElements>
    <a:clrScheme name="">
      <a:dk1>
        <a:srgbClr val="2C7AC4"/>
      </a:dk1>
      <a:lt1>
        <a:srgbClr val="2C7AC4"/>
      </a:lt1>
      <a:dk2>
        <a:srgbClr val="FFFFFF"/>
      </a:dk2>
      <a:lt2>
        <a:srgbClr val="FFFFFF"/>
      </a:lt2>
      <a:accent1>
        <a:srgbClr val="2C7AC4"/>
      </a:accent1>
      <a:accent2>
        <a:srgbClr val="2C7AC4"/>
      </a:accent2>
      <a:accent3>
        <a:srgbClr val="2C7AC4"/>
      </a:accent3>
      <a:accent4>
        <a:srgbClr val="2C7AC4"/>
      </a:accent4>
      <a:accent5>
        <a:srgbClr val="2C7AC4"/>
      </a:accent5>
      <a:accent6>
        <a:srgbClr val="2C7AC4"/>
      </a:accent6>
      <a:hlink>
        <a:srgbClr val="2C7AC4"/>
      </a:hlink>
      <a:folHlink>
        <a:srgbClr val="2C7AC4"/>
      </a:folHlink>
    </a:clrScheme>
    <a:fontScheme name="dyzmmzw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菠萝煮茶</Template>
  <TotalTime>1885</TotalTime>
  <Words>2492</Words>
  <Application>Microsoft Office PowerPoint</Application>
  <PresentationFormat>宽屏</PresentationFormat>
  <Paragraphs>274</Paragraphs>
  <Slides>27</Slides>
  <Notes>10</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35" baseType="lpstr">
      <vt:lpstr>等线</vt:lpstr>
      <vt:lpstr>微软雅黑</vt:lpstr>
      <vt:lpstr>Arial</vt:lpstr>
      <vt:lpstr>Calibri</vt:lpstr>
      <vt:lpstr>Cambria Math</vt:lpstr>
      <vt:lpstr>主题5</vt:lpstr>
      <vt:lpstr>3_主题5</vt:lpstr>
      <vt:lpstr>think-cell Slide</vt:lpstr>
      <vt:lpstr>PowerPoint 演示文稿</vt:lpstr>
      <vt:lpstr>PowerPoint 演示文稿</vt:lpstr>
      <vt:lpstr>Research Background</vt:lpstr>
      <vt:lpstr>Research Background</vt:lpstr>
      <vt:lpstr>Research Background</vt:lpstr>
      <vt:lpstr>Research Background</vt:lpstr>
      <vt:lpstr>Research Background</vt:lpstr>
      <vt:lpstr>PowerPoint 演示文稿</vt:lpstr>
      <vt:lpstr>Research Objectives and Significance</vt:lpstr>
      <vt:lpstr>Research Objectives and Significance</vt:lpstr>
      <vt:lpstr>Literature Review</vt:lpstr>
      <vt:lpstr>Literature Review</vt:lpstr>
      <vt:lpstr>Literature Review</vt:lpstr>
      <vt:lpstr>Methods and Data Sources</vt:lpstr>
      <vt:lpstr>Methods and Data Sources</vt:lpstr>
      <vt:lpstr>Methods and Data Sources</vt:lpstr>
      <vt:lpstr>Methods and Data Sources</vt:lpstr>
      <vt:lpstr>Methods and Data Sources</vt:lpstr>
      <vt:lpstr>Methods and Data Sources</vt:lpstr>
      <vt:lpstr>Methods and Data Sources</vt:lpstr>
      <vt:lpstr>PowerPoint 演示文稿</vt:lpstr>
      <vt:lpstr>Existing and Expected Results</vt:lpstr>
      <vt:lpstr>Existing and Expected Results</vt:lpstr>
      <vt:lpstr>Existing and Expected Results</vt:lpstr>
      <vt:lpstr>Existing and Expected Results</vt:lpstr>
      <vt:lpstr>Existing and Expected Results</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菠萝煮茶</dc:creator>
  <cp:lastModifiedBy>Mirrich Wang</cp:lastModifiedBy>
  <cp:revision>316</cp:revision>
  <cp:lastPrinted>2020-09-09T16:00:00Z</cp:lastPrinted>
  <dcterms:created xsi:type="dcterms:W3CDTF">2020-09-09T16:00:00Z</dcterms:created>
  <dcterms:modified xsi:type="dcterms:W3CDTF">2024-11-13T09:03:27Z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5c129978-1ed4-4bff-bbf1-0348d1a75716</vt:lpwstr>
  </property>
  <property fmtid="{D5CDD505-2E9C-101B-9397-08002B2CF9AE}" pid="4" name="ContentTypeId">
    <vt:lpwstr>0x010100D1443A8EF62DE444B1FF07917E22EF72</vt:lpwstr>
  </property>
  <property fmtid="{D5CDD505-2E9C-101B-9397-08002B2CF9AE}" pid="5" name="ICV">
    <vt:lpwstr>DF7D25963FC74B64995B75A8F1C06922_13</vt:lpwstr>
  </property>
  <property fmtid="{D5CDD505-2E9C-101B-9397-08002B2CF9AE}" pid="6" name="KSOProductBuildVer">
    <vt:lpwstr>2052-11.1.0.14177</vt:lpwstr>
  </property>
</Properties>
</file>